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8" r:id="rId3"/>
    <p:sldId id="268" r:id="rId4"/>
    <p:sldId id="281" r:id="rId5"/>
    <p:sldId id="282" r:id="rId6"/>
    <p:sldId id="283" r:id="rId7"/>
    <p:sldId id="257" r:id="rId8"/>
    <p:sldId id="269" r:id="rId9"/>
    <p:sldId id="316" r:id="rId10"/>
    <p:sldId id="317" r:id="rId11"/>
    <p:sldId id="285" r:id="rId12"/>
    <p:sldId id="259" r:id="rId13"/>
    <p:sldId id="260" r:id="rId14"/>
    <p:sldId id="261" r:id="rId15"/>
    <p:sldId id="262" r:id="rId16"/>
    <p:sldId id="263" r:id="rId17"/>
    <p:sldId id="313" r:id="rId18"/>
    <p:sldId id="314" r:id="rId19"/>
    <p:sldId id="315" r:id="rId20"/>
    <p:sldId id="267" r:id="rId21"/>
    <p:sldId id="323" r:id="rId22"/>
    <p:sldId id="321" r:id="rId23"/>
    <p:sldId id="331" r:id="rId24"/>
    <p:sldId id="337" r:id="rId25"/>
    <p:sldId id="339" r:id="rId26"/>
    <p:sldId id="332" r:id="rId27"/>
    <p:sldId id="333" r:id="rId28"/>
    <p:sldId id="334" r:id="rId29"/>
    <p:sldId id="335" r:id="rId30"/>
    <p:sldId id="336" r:id="rId31"/>
    <p:sldId id="324" r:id="rId32"/>
    <p:sldId id="325" r:id="rId33"/>
    <p:sldId id="327" r:id="rId34"/>
    <p:sldId id="328" r:id="rId35"/>
    <p:sldId id="326" r:id="rId36"/>
    <p:sldId id="329" r:id="rId37"/>
    <p:sldId id="284" r:id="rId38"/>
    <p:sldId id="318" r:id="rId39"/>
    <p:sldId id="319" r:id="rId40"/>
    <p:sldId id="320" r:id="rId41"/>
    <p:sldId id="330" r:id="rId42"/>
    <p:sldId id="34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A97918-D9BA-4B57-8618-60116F4931ED}" v="2" dt="2023-03-15T04:42:20.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derson, Kimberly (DOH)" userId="f4f18cbd-56c9-42b5-817d-b73f31374650" providerId="ADAL" clId="{ABA97918-D9BA-4B57-8618-60116F4931ED}"/>
    <pc:docChg chg="undo custSel addSld modSld">
      <pc:chgData name="Henderson, Kimberly (DOH)" userId="f4f18cbd-56c9-42b5-817d-b73f31374650" providerId="ADAL" clId="{ABA97918-D9BA-4B57-8618-60116F4931ED}" dt="2023-03-15T04:46:06.482" v="48" actId="20577"/>
      <pc:docMkLst>
        <pc:docMk/>
      </pc:docMkLst>
      <pc:sldChg chg="modSp mod">
        <pc:chgData name="Henderson, Kimberly (DOH)" userId="f4f18cbd-56c9-42b5-817d-b73f31374650" providerId="ADAL" clId="{ABA97918-D9BA-4B57-8618-60116F4931ED}" dt="2023-03-15T04:46:06.482" v="48" actId="20577"/>
        <pc:sldMkLst>
          <pc:docMk/>
          <pc:sldMk cId="1427755917" sldId="256"/>
        </pc:sldMkLst>
        <pc:spChg chg="mod">
          <ac:chgData name="Henderson, Kimberly (DOH)" userId="f4f18cbd-56c9-42b5-817d-b73f31374650" providerId="ADAL" clId="{ABA97918-D9BA-4B57-8618-60116F4931ED}" dt="2023-03-15T04:46:06.482" v="48" actId="20577"/>
          <ac:spMkLst>
            <pc:docMk/>
            <pc:sldMk cId="1427755917" sldId="256"/>
            <ac:spMk id="3" creationId="{663877CB-A7A9-7DDD-80BD-CC657B73E79A}"/>
          </ac:spMkLst>
        </pc:spChg>
      </pc:sldChg>
      <pc:sldChg chg="addSp delSp modSp new mod modClrScheme chgLayout">
        <pc:chgData name="Henderson, Kimberly (DOH)" userId="f4f18cbd-56c9-42b5-817d-b73f31374650" providerId="ADAL" clId="{ABA97918-D9BA-4B57-8618-60116F4931ED}" dt="2023-03-15T04:42:44.338" v="31" actId="20577"/>
        <pc:sldMkLst>
          <pc:docMk/>
          <pc:sldMk cId="3304305206" sldId="340"/>
        </pc:sldMkLst>
        <pc:spChg chg="del mod ord">
          <ac:chgData name="Henderson, Kimberly (DOH)" userId="f4f18cbd-56c9-42b5-817d-b73f31374650" providerId="ADAL" clId="{ABA97918-D9BA-4B57-8618-60116F4931ED}" dt="2023-03-15T04:39:39.668" v="6" actId="700"/>
          <ac:spMkLst>
            <pc:docMk/>
            <pc:sldMk cId="3304305206" sldId="340"/>
            <ac:spMk id="2" creationId="{0B815E01-88A0-F427-0787-491C73201B5A}"/>
          </ac:spMkLst>
        </pc:spChg>
        <pc:spChg chg="add del mod">
          <ac:chgData name="Henderson, Kimberly (DOH)" userId="f4f18cbd-56c9-42b5-817d-b73f31374650" providerId="ADAL" clId="{ABA97918-D9BA-4B57-8618-60116F4931ED}" dt="2023-03-15T04:39:30.302" v="5" actId="478"/>
          <ac:spMkLst>
            <pc:docMk/>
            <pc:sldMk cId="3304305206" sldId="340"/>
            <ac:spMk id="4" creationId="{4A343F1C-BE8B-10E5-A21C-ACE6F9181DB0}"/>
          </ac:spMkLst>
        </pc:spChg>
        <pc:spChg chg="add del">
          <ac:chgData name="Henderson, Kimberly (DOH)" userId="f4f18cbd-56c9-42b5-817d-b73f31374650" providerId="ADAL" clId="{ABA97918-D9BA-4B57-8618-60116F4931ED}" dt="2023-03-15T04:39:27.392" v="4" actId="478"/>
          <ac:spMkLst>
            <pc:docMk/>
            <pc:sldMk cId="3304305206" sldId="340"/>
            <ac:spMk id="6" creationId="{21DB2E51-52B6-B363-6EFF-C07A9FD5775F}"/>
          </ac:spMkLst>
        </pc:spChg>
        <pc:spChg chg="add mod ord">
          <ac:chgData name="Henderson, Kimberly (DOH)" userId="f4f18cbd-56c9-42b5-817d-b73f31374650" providerId="ADAL" clId="{ABA97918-D9BA-4B57-8618-60116F4931ED}" dt="2023-03-15T04:42:44.338" v="31" actId="20577"/>
          <ac:spMkLst>
            <pc:docMk/>
            <pc:sldMk cId="3304305206" sldId="340"/>
            <ac:spMk id="7" creationId="{DDDFC9E8-7708-B400-94F3-88E74B336735}"/>
          </ac:spMkLst>
        </pc:spChg>
        <pc:spChg chg="add mod ord">
          <ac:chgData name="Henderson, Kimberly (DOH)" userId="f4f18cbd-56c9-42b5-817d-b73f31374650" providerId="ADAL" clId="{ABA97918-D9BA-4B57-8618-60116F4931ED}" dt="2023-03-15T04:42:20.947" v="12" actId="20577"/>
          <ac:spMkLst>
            <pc:docMk/>
            <pc:sldMk cId="3304305206" sldId="340"/>
            <ac:spMk id="8" creationId="{B9EF7F4C-63EF-B2AE-D496-E75FD54390A0}"/>
          </ac:spMkLst>
        </pc:spChg>
      </pc:sldChg>
    </pc:docChg>
  </pc:docChgLst>
</pc:chgInfo>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7C583-E057-47B9-8785-2D193E4AD3AA}" type="doc">
      <dgm:prSet loTypeId="urn:microsoft.com/office/officeart/2008/layout/LinedList" loCatId="list" qsTypeId="urn:microsoft.com/office/officeart/2005/8/quickstyle/simple5" qsCatId="simple" csTypeId="urn:microsoft.com/office/officeart/2005/8/colors/accent2_2" csCatId="accent2"/>
      <dgm:spPr/>
      <dgm:t>
        <a:bodyPr/>
        <a:lstStyle/>
        <a:p>
          <a:endParaRPr lang="en-US"/>
        </a:p>
      </dgm:t>
    </dgm:pt>
    <dgm:pt modelId="{5D6A2EEF-5D7B-4180-A977-3B158868FD55}">
      <dgm:prSet/>
      <dgm:spPr/>
      <dgm:t>
        <a:bodyPr/>
        <a:lstStyle/>
        <a:p>
          <a:r>
            <a:rPr lang="en-US"/>
            <a:t>The Census</a:t>
          </a:r>
        </a:p>
      </dgm:t>
    </dgm:pt>
    <dgm:pt modelId="{BDEC6267-2977-4764-95F7-4D7CFB0AE959}" type="parTrans" cxnId="{7C3CC521-D3BD-43CB-95B3-A75EF0D8F755}">
      <dgm:prSet/>
      <dgm:spPr/>
      <dgm:t>
        <a:bodyPr/>
        <a:lstStyle/>
        <a:p>
          <a:endParaRPr lang="en-US"/>
        </a:p>
      </dgm:t>
    </dgm:pt>
    <dgm:pt modelId="{E99D3876-AB3E-4DB0-9DE2-868F7331D11D}" type="sibTrans" cxnId="{7C3CC521-D3BD-43CB-95B3-A75EF0D8F755}">
      <dgm:prSet/>
      <dgm:spPr/>
      <dgm:t>
        <a:bodyPr/>
        <a:lstStyle/>
        <a:p>
          <a:endParaRPr lang="en-US"/>
        </a:p>
      </dgm:t>
    </dgm:pt>
    <dgm:pt modelId="{D1436FDE-3D64-4DE2-811E-6A4CFA5514A9}">
      <dgm:prSet/>
      <dgm:spPr/>
      <dgm:t>
        <a:bodyPr/>
        <a:lstStyle/>
        <a:p>
          <a:r>
            <a:rPr lang="en-US"/>
            <a:t>Terms and Definitions</a:t>
          </a:r>
        </a:p>
      </dgm:t>
    </dgm:pt>
    <dgm:pt modelId="{5F044A2F-CE31-47B9-88A2-F936526EB2EB}" type="parTrans" cxnId="{D4E4E3EF-1918-4BB8-A310-4D89F56F2C36}">
      <dgm:prSet/>
      <dgm:spPr/>
      <dgm:t>
        <a:bodyPr/>
        <a:lstStyle/>
        <a:p>
          <a:endParaRPr lang="en-US"/>
        </a:p>
      </dgm:t>
    </dgm:pt>
    <dgm:pt modelId="{71ABDD72-EC56-4DC6-BDA0-2B93EC449885}" type="sibTrans" cxnId="{D4E4E3EF-1918-4BB8-A310-4D89F56F2C36}">
      <dgm:prSet/>
      <dgm:spPr/>
      <dgm:t>
        <a:bodyPr/>
        <a:lstStyle/>
        <a:p>
          <a:endParaRPr lang="en-US"/>
        </a:p>
      </dgm:t>
    </dgm:pt>
    <dgm:pt modelId="{D8CEA79E-E318-4360-BF4C-01818DA64744}">
      <dgm:prSet/>
      <dgm:spPr/>
      <dgm:t>
        <a:bodyPr/>
        <a:lstStyle/>
        <a:p>
          <a:r>
            <a:rPr lang="en-US"/>
            <a:t>The Landmark Report</a:t>
          </a:r>
        </a:p>
      </dgm:t>
    </dgm:pt>
    <dgm:pt modelId="{22F53C83-939E-4FF1-9AA0-70944A7746C4}" type="parTrans" cxnId="{85B6A9FF-C073-4B13-9608-217C12DD03F7}">
      <dgm:prSet/>
      <dgm:spPr/>
      <dgm:t>
        <a:bodyPr/>
        <a:lstStyle/>
        <a:p>
          <a:endParaRPr lang="en-US"/>
        </a:p>
      </dgm:t>
    </dgm:pt>
    <dgm:pt modelId="{37720019-0E52-4EDD-8540-351EC23331F3}" type="sibTrans" cxnId="{85B6A9FF-C073-4B13-9608-217C12DD03F7}">
      <dgm:prSet/>
      <dgm:spPr/>
      <dgm:t>
        <a:bodyPr/>
        <a:lstStyle/>
        <a:p>
          <a:endParaRPr lang="en-US"/>
        </a:p>
      </dgm:t>
    </dgm:pt>
    <dgm:pt modelId="{C66C862F-E044-4BE2-B843-E8D014415246}">
      <dgm:prSet/>
      <dgm:spPr/>
      <dgm:t>
        <a:bodyPr/>
        <a:lstStyle/>
        <a:p>
          <a:r>
            <a:rPr lang="en-US"/>
            <a:t>Health Equity</a:t>
          </a:r>
        </a:p>
      </dgm:t>
    </dgm:pt>
    <dgm:pt modelId="{67D7FC21-5192-481B-8DBA-0F479E7120E0}" type="parTrans" cxnId="{40F86DD0-3EFE-4E9A-A47A-3A0D65284ECA}">
      <dgm:prSet/>
      <dgm:spPr/>
      <dgm:t>
        <a:bodyPr/>
        <a:lstStyle/>
        <a:p>
          <a:endParaRPr lang="en-US"/>
        </a:p>
      </dgm:t>
    </dgm:pt>
    <dgm:pt modelId="{DD91A028-1EBC-476C-93FD-E3FCAC2AF95F}" type="sibTrans" cxnId="{40F86DD0-3EFE-4E9A-A47A-3A0D65284ECA}">
      <dgm:prSet/>
      <dgm:spPr/>
      <dgm:t>
        <a:bodyPr/>
        <a:lstStyle/>
        <a:p>
          <a:endParaRPr lang="en-US"/>
        </a:p>
      </dgm:t>
    </dgm:pt>
    <dgm:pt modelId="{AA3FCC8B-D8CC-4EAA-915E-882CDE7048C4}">
      <dgm:prSet/>
      <dgm:spPr/>
      <dgm:t>
        <a:bodyPr/>
        <a:lstStyle/>
        <a:p>
          <a:r>
            <a:rPr lang="en-US"/>
            <a:t>Health Equity and You</a:t>
          </a:r>
        </a:p>
      </dgm:t>
    </dgm:pt>
    <dgm:pt modelId="{F160491A-4298-4D35-9408-A15DD2F2F5A5}" type="parTrans" cxnId="{4F59F9B7-3965-4641-B620-CCD64E1F0E63}">
      <dgm:prSet/>
      <dgm:spPr/>
      <dgm:t>
        <a:bodyPr/>
        <a:lstStyle/>
        <a:p>
          <a:endParaRPr lang="en-US"/>
        </a:p>
      </dgm:t>
    </dgm:pt>
    <dgm:pt modelId="{9DD6128E-036B-4156-A104-CFFF3A51A06B}" type="sibTrans" cxnId="{4F59F9B7-3965-4641-B620-CCD64E1F0E63}">
      <dgm:prSet/>
      <dgm:spPr/>
      <dgm:t>
        <a:bodyPr/>
        <a:lstStyle/>
        <a:p>
          <a:endParaRPr lang="en-US"/>
        </a:p>
      </dgm:t>
    </dgm:pt>
    <dgm:pt modelId="{DC35BCE6-63E2-4112-AADE-2C827A47A9DE}">
      <dgm:prSet/>
      <dgm:spPr/>
      <dgm:t>
        <a:bodyPr/>
        <a:lstStyle/>
        <a:p>
          <a:r>
            <a:rPr lang="en-US"/>
            <a:t>Questions</a:t>
          </a:r>
        </a:p>
      </dgm:t>
    </dgm:pt>
    <dgm:pt modelId="{C8B2B34D-4191-4F49-AC0E-80110F14B0A2}" type="parTrans" cxnId="{1E771303-C5DC-4722-8861-761720688FC9}">
      <dgm:prSet/>
      <dgm:spPr/>
      <dgm:t>
        <a:bodyPr/>
        <a:lstStyle/>
        <a:p>
          <a:endParaRPr lang="en-US"/>
        </a:p>
      </dgm:t>
    </dgm:pt>
    <dgm:pt modelId="{B5BB2730-B572-4618-9A25-BDF865BBA6FB}" type="sibTrans" cxnId="{1E771303-C5DC-4722-8861-761720688FC9}">
      <dgm:prSet/>
      <dgm:spPr/>
      <dgm:t>
        <a:bodyPr/>
        <a:lstStyle/>
        <a:p>
          <a:endParaRPr lang="en-US"/>
        </a:p>
      </dgm:t>
    </dgm:pt>
    <dgm:pt modelId="{6D133D94-44AC-4146-9EEB-5E654ADE8753}" type="pres">
      <dgm:prSet presAssocID="{4FB7C583-E057-47B9-8785-2D193E4AD3AA}" presName="vert0" presStyleCnt="0">
        <dgm:presLayoutVars>
          <dgm:dir/>
          <dgm:animOne val="branch"/>
          <dgm:animLvl val="lvl"/>
        </dgm:presLayoutVars>
      </dgm:prSet>
      <dgm:spPr/>
    </dgm:pt>
    <dgm:pt modelId="{69A06E6D-515E-4C90-A515-8EB68ABDFDE8}" type="pres">
      <dgm:prSet presAssocID="{5D6A2EEF-5D7B-4180-A977-3B158868FD55}" presName="thickLine" presStyleLbl="alignNode1" presStyleIdx="0" presStyleCnt="6"/>
      <dgm:spPr/>
    </dgm:pt>
    <dgm:pt modelId="{3D36980D-3D34-4BE9-B316-5E371EA0F196}" type="pres">
      <dgm:prSet presAssocID="{5D6A2EEF-5D7B-4180-A977-3B158868FD55}" presName="horz1" presStyleCnt="0"/>
      <dgm:spPr/>
    </dgm:pt>
    <dgm:pt modelId="{719826E9-343A-43A5-B3A0-760A185F0AF5}" type="pres">
      <dgm:prSet presAssocID="{5D6A2EEF-5D7B-4180-A977-3B158868FD55}" presName="tx1" presStyleLbl="revTx" presStyleIdx="0" presStyleCnt="6"/>
      <dgm:spPr/>
    </dgm:pt>
    <dgm:pt modelId="{495246A1-161F-47AC-B0A2-F3A292C4545F}" type="pres">
      <dgm:prSet presAssocID="{5D6A2EEF-5D7B-4180-A977-3B158868FD55}" presName="vert1" presStyleCnt="0"/>
      <dgm:spPr/>
    </dgm:pt>
    <dgm:pt modelId="{2E015EC2-5FDD-4A18-ACFE-4FB9FAC5857F}" type="pres">
      <dgm:prSet presAssocID="{D1436FDE-3D64-4DE2-811E-6A4CFA5514A9}" presName="thickLine" presStyleLbl="alignNode1" presStyleIdx="1" presStyleCnt="6"/>
      <dgm:spPr/>
    </dgm:pt>
    <dgm:pt modelId="{EB1E30A9-6C2A-4216-A390-B511F332EDB9}" type="pres">
      <dgm:prSet presAssocID="{D1436FDE-3D64-4DE2-811E-6A4CFA5514A9}" presName="horz1" presStyleCnt="0"/>
      <dgm:spPr/>
    </dgm:pt>
    <dgm:pt modelId="{0EBC2A9D-C7AD-4B40-9872-0933754544AD}" type="pres">
      <dgm:prSet presAssocID="{D1436FDE-3D64-4DE2-811E-6A4CFA5514A9}" presName="tx1" presStyleLbl="revTx" presStyleIdx="1" presStyleCnt="6"/>
      <dgm:spPr/>
    </dgm:pt>
    <dgm:pt modelId="{8251239E-AA74-4E03-AB2D-865BD99482D8}" type="pres">
      <dgm:prSet presAssocID="{D1436FDE-3D64-4DE2-811E-6A4CFA5514A9}" presName="vert1" presStyleCnt="0"/>
      <dgm:spPr/>
    </dgm:pt>
    <dgm:pt modelId="{6D297280-0807-4B18-97FE-B70102FA7881}" type="pres">
      <dgm:prSet presAssocID="{D8CEA79E-E318-4360-BF4C-01818DA64744}" presName="thickLine" presStyleLbl="alignNode1" presStyleIdx="2" presStyleCnt="6"/>
      <dgm:spPr/>
    </dgm:pt>
    <dgm:pt modelId="{16FF3861-C5C9-4539-BEED-2EED8DAB877A}" type="pres">
      <dgm:prSet presAssocID="{D8CEA79E-E318-4360-BF4C-01818DA64744}" presName="horz1" presStyleCnt="0"/>
      <dgm:spPr/>
    </dgm:pt>
    <dgm:pt modelId="{D5A59EAE-6EA5-4970-AF39-D6702E34FB88}" type="pres">
      <dgm:prSet presAssocID="{D8CEA79E-E318-4360-BF4C-01818DA64744}" presName="tx1" presStyleLbl="revTx" presStyleIdx="2" presStyleCnt="6"/>
      <dgm:spPr/>
    </dgm:pt>
    <dgm:pt modelId="{70C031C3-A068-42CA-BA62-13B1D8EC46D5}" type="pres">
      <dgm:prSet presAssocID="{D8CEA79E-E318-4360-BF4C-01818DA64744}" presName="vert1" presStyleCnt="0"/>
      <dgm:spPr/>
    </dgm:pt>
    <dgm:pt modelId="{89A93012-F009-4D78-A10F-D2F950E5064E}" type="pres">
      <dgm:prSet presAssocID="{C66C862F-E044-4BE2-B843-E8D014415246}" presName="thickLine" presStyleLbl="alignNode1" presStyleIdx="3" presStyleCnt="6"/>
      <dgm:spPr/>
    </dgm:pt>
    <dgm:pt modelId="{7C657657-A4FE-4E16-A1F7-1E036198E9B8}" type="pres">
      <dgm:prSet presAssocID="{C66C862F-E044-4BE2-B843-E8D014415246}" presName="horz1" presStyleCnt="0"/>
      <dgm:spPr/>
    </dgm:pt>
    <dgm:pt modelId="{9C2D56DC-3A8E-46A1-8C88-4F0D51674053}" type="pres">
      <dgm:prSet presAssocID="{C66C862F-E044-4BE2-B843-E8D014415246}" presName="tx1" presStyleLbl="revTx" presStyleIdx="3" presStyleCnt="6"/>
      <dgm:spPr/>
    </dgm:pt>
    <dgm:pt modelId="{015DC98D-16D3-4480-A637-8B4E2073BBC9}" type="pres">
      <dgm:prSet presAssocID="{C66C862F-E044-4BE2-B843-E8D014415246}" presName="vert1" presStyleCnt="0"/>
      <dgm:spPr/>
    </dgm:pt>
    <dgm:pt modelId="{E8118AD9-2107-48AC-8CD0-B7D95CADBAF1}" type="pres">
      <dgm:prSet presAssocID="{AA3FCC8B-D8CC-4EAA-915E-882CDE7048C4}" presName="thickLine" presStyleLbl="alignNode1" presStyleIdx="4" presStyleCnt="6"/>
      <dgm:spPr/>
    </dgm:pt>
    <dgm:pt modelId="{A31E92FF-6B97-46D5-91A9-E3E5C1B92397}" type="pres">
      <dgm:prSet presAssocID="{AA3FCC8B-D8CC-4EAA-915E-882CDE7048C4}" presName="horz1" presStyleCnt="0"/>
      <dgm:spPr/>
    </dgm:pt>
    <dgm:pt modelId="{5D022723-DA02-46F0-862A-B82D67C1876C}" type="pres">
      <dgm:prSet presAssocID="{AA3FCC8B-D8CC-4EAA-915E-882CDE7048C4}" presName="tx1" presStyleLbl="revTx" presStyleIdx="4" presStyleCnt="6"/>
      <dgm:spPr/>
    </dgm:pt>
    <dgm:pt modelId="{569CC46A-9C6D-479C-B0B8-0F2074647428}" type="pres">
      <dgm:prSet presAssocID="{AA3FCC8B-D8CC-4EAA-915E-882CDE7048C4}" presName="vert1" presStyleCnt="0"/>
      <dgm:spPr/>
    </dgm:pt>
    <dgm:pt modelId="{F1D3EF23-2C9C-49B4-B29F-5D856D1695DB}" type="pres">
      <dgm:prSet presAssocID="{DC35BCE6-63E2-4112-AADE-2C827A47A9DE}" presName="thickLine" presStyleLbl="alignNode1" presStyleIdx="5" presStyleCnt="6"/>
      <dgm:spPr/>
    </dgm:pt>
    <dgm:pt modelId="{A25CB29A-1887-4929-8556-5A8BDC46661C}" type="pres">
      <dgm:prSet presAssocID="{DC35BCE6-63E2-4112-AADE-2C827A47A9DE}" presName="horz1" presStyleCnt="0"/>
      <dgm:spPr/>
    </dgm:pt>
    <dgm:pt modelId="{CE363DA5-2184-4BA3-A029-9CF8FFB559C1}" type="pres">
      <dgm:prSet presAssocID="{DC35BCE6-63E2-4112-AADE-2C827A47A9DE}" presName="tx1" presStyleLbl="revTx" presStyleIdx="5" presStyleCnt="6"/>
      <dgm:spPr/>
    </dgm:pt>
    <dgm:pt modelId="{B4B24F5C-D8D6-4936-A40B-09F8208C9457}" type="pres">
      <dgm:prSet presAssocID="{DC35BCE6-63E2-4112-AADE-2C827A47A9DE}" presName="vert1" presStyleCnt="0"/>
      <dgm:spPr/>
    </dgm:pt>
  </dgm:ptLst>
  <dgm:cxnLst>
    <dgm:cxn modelId="{1E771303-C5DC-4722-8861-761720688FC9}" srcId="{4FB7C583-E057-47B9-8785-2D193E4AD3AA}" destId="{DC35BCE6-63E2-4112-AADE-2C827A47A9DE}" srcOrd="5" destOrd="0" parTransId="{C8B2B34D-4191-4F49-AC0E-80110F14B0A2}" sibTransId="{B5BB2730-B572-4618-9A25-BDF865BBA6FB}"/>
    <dgm:cxn modelId="{8426410D-3CDE-473E-A719-58000C031ADB}" type="presOf" srcId="{4FB7C583-E057-47B9-8785-2D193E4AD3AA}" destId="{6D133D94-44AC-4146-9EEB-5E654ADE8753}" srcOrd="0" destOrd="0" presId="urn:microsoft.com/office/officeart/2008/layout/LinedList"/>
    <dgm:cxn modelId="{6E568A13-CD96-44E4-A54A-04F20277A2C1}" type="presOf" srcId="{D8CEA79E-E318-4360-BF4C-01818DA64744}" destId="{D5A59EAE-6EA5-4970-AF39-D6702E34FB88}" srcOrd="0" destOrd="0" presId="urn:microsoft.com/office/officeart/2008/layout/LinedList"/>
    <dgm:cxn modelId="{F3448821-0D7E-47BE-B7CD-746A4DC5E366}" type="presOf" srcId="{D1436FDE-3D64-4DE2-811E-6A4CFA5514A9}" destId="{0EBC2A9D-C7AD-4B40-9872-0933754544AD}" srcOrd="0" destOrd="0" presId="urn:microsoft.com/office/officeart/2008/layout/LinedList"/>
    <dgm:cxn modelId="{7C3CC521-D3BD-43CB-95B3-A75EF0D8F755}" srcId="{4FB7C583-E057-47B9-8785-2D193E4AD3AA}" destId="{5D6A2EEF-5D7B-4180-A977-3B158868FD55}" srcOrd="0" destOrd="0" parTransId="{BDEC6267-2977-4764-95F7-4D7CFB0AE959}" sibTransId="{E99D3876-AB3E-4DB0-9DE2-868F7331D11D}"/>
    <dgm:cxn modelId="{C0F70671-9119-432D-AF77-416D45FBB827}" type="presOf" srcId="{5D6A2EEF-5D7B-4180-A977-3B158868FD55}" destId="{719826E9-343A-43A5-B3A0-760A185F0AF5}" srcOrd="0" destOrd="0" presId="urn:microsoft.com/office/officeart/2008/layout/LinedList"/>
    <dgm:cxn modelId="{FF523FAD-11B0-436D-A879-A7D4D240D037}" type="presOf" srcId="{AA3FCC8B-D8CC-4EAA-915E-882CDE7048C4}" destId="{5D022723-DA02-46F0-862A-B82D67C1876C}" srcOrd="0" destOrd="0" presId="urn:microsoft.com/office/officeart/2008/layout/LinedList"/>
    <dgm:cxn modelId="{4F59F9B7-3965-4641-B620-CCD64E1F0E63}" srcId="{4FB7C583-E057-47B9-8785-2D193E4AD3AA}" destId="{AA3FCC8B-D8CC-4EAA-915E-882CDE7048C4}" srcOrd="4" destOrd="0" parTransId="{F160491A-4298-4D35-9408-A15DD2F2F5A5}" sibTransId="{9DD6128E-036B-4156-A104-CFFF3A51A06B}"/>
    <dgm:cxn modelId="{40F86DD0-3EFE-4E9A-A47A-3A0D65284ECA}" srcId="{4FB7C583-E057-47B9-8785-2D193E4AD3AA}" destId="{C66C862F-E044-4BE2-B843-E8D014415246}" srcOrd="3" destOrd="0" parTransId="{67D7FC21-5192-481B-8DBA-0F479E7120E0}" sibTransId="{DD91A028-1EBC-476C-93FD-E3FCAC2AF95F}"/>
    <dgm:cxn modelId="{722037EB-92C4-4B9C-ADFB-62560675A768}" type="presOf" srcId="{C66C862F-E044-4BE2-B843-E8D014415246}" destId="{9C2D56DC-3A8E-46A1-8C88-4F0D51674053}" srcOrd="0" destOrd="0" presId="urn:microsoft.com/office/officeart/2008/layout/LinedList"/>
    <dgm:cxn modelId="{D4E4E3EF-1918-4BB8-A310-4D89F56F2C36}" srcId="{4FB7C583-E057-47B9-8785-2D193E4AD3AA}" destId="{D1436FDE-3D64-4DE2-811E-6A4CFA5514A9}" srcOrd="1" destOrd="0" parTransId="{5F044A2F-CE31-47B9-88A2-F936526EB2EB}" sibTransId="{71ABDD72-EC56-4DC6-BDA0-2B93EC449885}"/>
    <dgm:cxn modelId="{F3BBEBF7-9B31-4AA4-9008-C27CCDC3B6AD}" type="presOf" srcId="{DC35BCE6-63E2-4112-AADE-2C827A47A9DE}" destId="{CE363DA5-2184-4BA3-A029-9CF8FFB559C1}" srcOrd="0" destOrd="0" presId="urn:microsoft.com/office/officeart/2008/layout/LinedList"/>
    <dgm:cxn modelId="{85B6A9FF-C073-4B13-9608-217C12DD03F7}" srcId="{4FB7C583-E057-47B9-8785-2D193E4AD3AA}" destId="{D8CEA79E-E318-4360-BF4C-01818DA64744}" srcOrd="2" destOrd="0" parTransId="{22F53C83-939E-4FF1-9AA0-70944A7746C4}" sibTransId="{37720019-0E52-4EDD-8540-351EC23331F3}"/>
    <dgm:cxn modelId="{642F2312-7DA2-4FA9-ACB9-27D6F0E729C7}" type="presParOf" srcId="{6D133D94-44AC-4146-9EEB-5E654ADE8753}" destId="{69A06E6D-515E-4C90-A515-8EB68ABDFDE8}" srcOrd="0" destOrd="0" presId="urn:microsoft.com/office/officeart/2008/layout/LinedList"/>
    <dgm:cxn modelId="{E3BED108-0ECA-4E5B-BF99-719C7D0A2F2C}" type="presParOf" srcId="{6D133D94-44AC-4146-9EEB-5E654ADE8753}" destId="{3D36980D-3D34-4BE9-B316-5E371EA0F196}" srcOrd="1" destOrd="0" presId="urn:microsoft.com/office/officeart/2008/layout/LinedList"/>
    <dgm:cxn modelId="{3D237B7D-8972-4F4E-BC00-FCE58A731278}" type="presParOf" srcId="{3D36980D-3D34-4BE9-B316-5E371EA0F196}" destId="{719826E9-343A-43A5-B3A0-760A185F0AF5}" srcOrd="0" destOrd="0" presId="urn:microsoft.com/office/officeart/2008/layout/LinedList"/>
    <dgm:cxn modelId="{CB20E8B6-60E1-480A-BB5F-20B93222E8A2}" type="presParOf" srcId="{3D36980D-3D34-4BE9-B316-5E371EA0F196}" destId="{495246A1-161F-47AC-B0A2-F3A292C4545F}" srcOrd="1" destOrd="0" presId="urn:microsoft.com/office/officeart/2008/layout/LinedList"/>
    <dgm:cxn modelId="{36A955AF-D601-4C9E-8ABE-EF6F0ECA955C}" type="presParOf" srcId="{6D133D94-44AC-4146-9EEB-5E654ADE8753}" destId="{2E015EC2-5FDD-4A18-ACFE-4FB9FAC5857F}" srcOrd="2" destOrd="0" presId="urn:microsoft.com/office/officeart/2008/layout/LinedList"/>
    <dgm:cxn modelId="{F49F6A30-1F00-47A1-9959-9AEFEEE316D5}" type="presParOf" srcId="{6D133D94-44AC-4146-9EEB-5E654ADE8753}" destId="{EB1E30A9-6C2A-4216-A390-B511F332EDB9}" srcOrd="3" destOrd="0" presId="urn:microsoft.com/office/officeart/2008/layout/LinedList"/>
    <dgm:cxn modelId="{1B7B0A5D-95D2-420C-B586-BDB9BCA18289}" type="presParOf" srcId="{EB1E30A9-6C2A-4216-A390-B511F332EDB9}" destId="{0EBC2A9D-C7AD-4B40-9872-0933754544AD}" srcOrd="0" destOrd="0" presId="urn:microsoft.com/office/officeart/2008/layout/LinedList"/>
    <dgm:cxn modelId="{D3D9FFEF-9F17-4A59-810F-74617E69DF32}" type="presParOf" srcId="{EB1E30A9-6C2A-4216-A390-B511F332EDB9}" destId="{8251239E-AA74-4E03-AB2D-865BD99482D8}" srcOrd="1" destOrd="0" presId="urn:microsoft.com/office/officeart/2008/layout/LinedList"/>
    <dgm:cxn modelId="{76A085C2-9650-4350-A08D-FBA0669F23C6}" type="presParOf" srcId="{6D133D94-44AC-4146-9EEB-5E654ADE8753}" destId="{6D297280-0807-4B18-97FE-B70102FA7881}" srcOrd="4" destOrd="0" presId="urn:microsoft.com/office/officeart/2008/layout/LinedList"/>
    <dgm:cxn modelId="{DAD3210F-0E93-494C-A431-A1A4A120A185}" type="presParOf" srcId="{6D133D94-44AC-4146-9EEB-5E654ADE8753}" destId="{16FF3861-C5C9-4539-BEED-2EED8DAB877A}" srcOrd="5" destOrd="0" presId="urn:microsoft.com/office/officeart/2008/layout/LinedList"/>
    <dgm:cxn modelId="{7029DBC6-1F94-4130-A8C8-28B4660D76A9}" type="presParOf" srcId="{16FF3861-C5C9-4539-BEED-2EED8DAB877A}" destId="{D5A59EAE-6EA5-4970-AF39-D6702E34FB88}" srcOrd="0" destOrd="0" presId="urn:microsoft.com/office/officeart/2008/layout/LinedList"/>
    <dgm:cxn modelId="{17F62A44-05C3-473E-95E3-6A5D90C1F3FF}" type="presParOf" srcId="{16FF3861-C5C9-4539-BEED-2EED8DAB877A}" destId="{70C031C3-A068-42CA-BA62-13B1D8EC46D5}" srcOrd="1" destOrd="0" presId="urn:microsoft.com/office/officeart/2008/layout/LinedList"/>
    <dgm:cxn modelId="{37155DC4-0BD6-4E71-91DB-E09C7277EE3E}" type="presParOf" srcId="{6D133D94-44AC-4146-9EEB-5E654ADE8753}" destId="{89A93012-F009-4D78-A10F-D2F950E5064E}" srcOrd="6" destOrd="0" presId="urn:microsoft.com/office/officeart/2008/layout/LinedList"/>
    <dgm:cxn modelId="{701B2583-0603-42D4-8E9F-BDF22FC70B25}" type="presParOf" srcId="{6D133D94-44AC-4146-9EEB-5E654ADE8753}" destId="{7C657657-A4FE-4E16-A1F7-1E036198E9B8}" srcOrd="7" destOrd="0" presId="urn:microsoft.com/office/officeart/2008/layout/LinedList"/>
    <dgm:cxn modelId="{BFB620B5-18CD-421F-8D0B-B38B7CAD0C09}" type="presParOf" srcId="{7C657657-A4FE-4E16-A1F7-1E036198E9B8}" destId="{9C2D56DC-3A8E-46A1-8C88-4F0D51674053}" srcOrd="0" destOrd="0" presId="urn:microsoft.com/office/officeart/2008/layout/LinedList"/>
    <dgm:cxn modelId="{25CB03B0-63E5-4FB7-BEA8-A87A87939FE2}" type="presParOf" srcId="{7C657657-A4FE-4E16-A1F7-1E036198E9B8}" destId="{015DC98D-16D3-4480-A637-8B4E2073BBC9}" srcOrd="1" destOrd="0" presId="urn:microsoft.com/office/officeart/2008/layout/LinedList"/>
    <dgm:cxn modelId="{57A8881A-D2B9-4636-8FE2-EF3AD35A4324}" type="presParOf" srcId="{6D133D94-44AC-4146-9EEB-5E654ADE8753}" destId="{E8118AD9-2107-48AC-8CD0-B7D95CADBAF1}" srcOrd="8" destOrd="0" presId="urn:microsoft.com/office/officeart/2008/layout/LinedList"/>
    <dgm:cxn modelId="{43F17755-7342-4EEE-AA69-B9CE19BA532D}" type="presParOf" srcId="{6D133D94-44AC-4146-9EEB-5E654ADE8753}" destId="{A31E92FF-6B97-46D5-91A9-E3E5C1B92397}" srcOrd="9" destOrd="0" presId="urn:microsoft.com/office/officeart/2008/layout/LinedList"/>
    <dgm:cxn modelId="{4545A517-F821-49DF-A8BD-75F35113335D}" type="presParOf" srcId="{A31E92FF-6B97-46D5-91A9-E3E5C1B92397}" destId="{5D022723-DA02-46F0-862A-B82D67C1876C}" srcOrd="0" destOrd="0" presId="urn:microsoft.com/office/officeart/2008/layout/LinedList"/>
    <dgm:cxn modelId="{43DF6E26-482B-410A-9D0F-44D5D84E594A}" type="presParOf" srcId="{A31E92FF-6B97-46D5-91A9-E3E5C1B92397}" destId="{569CC46A-9C6D-479C-B0B8-0F2074647428}" srcOrd="1" destOrd="0" presId="urn:microsoft.com/office/officeart/2008/layout/LinedList"/>
    <dgm:cxn modelId="{0A8BDDFC-BB4A-4D40-AB19-32BA137420A1}" type="presParOf" srcId="{6D133D94-44AC-4146-9EEB-5E654ADE8753}" destId="{F1D3EF23-2C9C-49B4-B29F-5D856D1695DB}" srcOrd="10" destOrd="0" presId="urn:microsoft.com/office/officeart/2008/layout/LinedList"/>
    <dgm:cxn modelId="{0B1E256A-D9A4-4520-8231-F569AC3C9409}" type="presParOf" srcId="{6D133D94-44AC-4146-9EEB-5E654ADE8753}" destId="{A25CB29A-1887-4929-8556-5A8BDC46661C}" srcOrd="11" destOrd="0" presId="urn:microsoft.com/office/officeart/2008/layout/LinedList"/>
    <dgm:cxn modelId="{4EFBB797-E924-4B83-AD6D-803AE49A24AB}" type="presParOf" srcId="{A25CB29A-1887-4929-8556-5A8BDC46661C}" destId="{CE363DA5-2184-4BA3-A029-9CF8FFB559C1}" srcOrd="0" destOrd="0" presId="urn:microsoft.com/office/officeart/2008/layout/LinedList"/>
    <dgm:cxn modelId="{4BDB9026-F349-4CDF-9F5B-6F2DDB63C306}" type="presParOf" srcId="{A25CB29A-1887-4929-8556-5A8BDC46661C}" destId="{B4B24F5C-D8D6-4936-A40B-09F8208C945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46C55A-8200-4EB5-A9EE-305928A623A9}" type="doc">
      <dgm:prSet loTypeId="urn:microsoft.com/office/officeart/2017/3/layout/HorizontalLabelsTimeline" loCatId="process" qsTypeId="urn:microsoft.com/office/officeart/2005/8/quickstyle/simple1" qsCatId="simple" csTypeId="urn:microsoft.com/office/officeart/2005/8/colors/accent1_2" csCatId="accent1" phldr="1"/>
      <dgm:spPr/>
      <dgm:t>
        <a:bodyPr/>
        <a:lstStyle/>
        <a:p>
          <a:endParaRPr lang="en-US"/>
        </a:p>
      </dgm:t>
    </dgm:pt>
    <dgm:pt modelId="{D41E7C90-C669-4AF7-8499-24194E9E07B9}">
      <dgm:prSet/>
      <dgm:spPr/>
      <dgm:t>
        <a:bodyPr/>
        <a:lstStyle/>
        <a:p>
          <a:pPr>
            <a:defRPr b="1"/>
          </a:pPr>
          <a:r>
            <a:rPr lang="en-US"/>
            <a:t>the 1800 and early 1900s</a:t>
          </a:r>
        </a:p>
      </dgm:t>
    </dgm:pt>
    <dgm:pt modelId="{6EC2B504-75E4-4C7B-BC94-F36E7650D71A}" type="parTrans" cxnId="{46F5CC0C-3957-4C12-9AC5-9CEEDF400252}">
      <dgm:prSet/>
      <dgm:spPr/>
      <dgm:t>
        <a:bodyPr/>
        <a:lstStyle/>
        <a:p>
          <a:endParaRPr lang="en-US"/>
        </a:p>
      </dgm:t>
    </dgm:pt>
    <dgm:pt modelId="{872AAD47-FC80-44D0-895D-350F0A6609FD}" type="sibTrans" cxnId="{46F5CC0C-3957-4C12-9AC5-9CEEDF400252}">
      <dgm:prSet/>
      <dgm:spPr/>
      <dgm:t>
        <a:bodyPr/>
        <a:lstStyle/>
        <a:p>
          <a:endParaRPr lang="en-US"/>
        </a:p>
      </dgm:t>
    </dgm:pt>
    <dgm:pt modelId="{5A675240-1ECB-40BD-9497-16355B80C6B0}">
      <dgm:prSet/>
      <dgm:spPr/>
      <dgm:t>
        <a:bodyPr/>
        <a:lstStyle/>
        <a:p>
          <a:r>
            <a:rPr lang="en-US"/>
            <a:t>During the 1800 and early 1900s: White, Black and Other Colored (Indians, Chinese and Japanese)</a:t>
          </a:r>
        </a:p>
      </dgm:t>
    </dgm:pt>
    <dgm:pt modelId="{62CFD797-17C5-450B-9897-ECEDADE982C4}" type="parTrans" cxnId="{DF252DB8-8FA2-49A5-B5CC-70599510FC87}">
      <dgm:prSet/>
      <dgm:spPr/>
      <dgm:t>
        <a:bodyPr/>
        <a:lstStyle/>
        <a:p>
          <a:endParaRPr lang="en-US"/>
        </a:p>
      </dgm:t>
    </dgm:pt>
    <dgm:pt modelId="{CFBE4B7C-C2D7-4B41-BE60-97B9D96BC68C}" type="sibTrans" cxnId="{DF252DB8-8FA2-49A5-B5CC-70599510FC87}">
      <dgm:prSet/>
      <dgm:spPr/>
      <dgm:t>
        <a:bodyPr/>
        <a:lstStyle/>
        <a:p>
          <a:endParaRPr lang="en-US"/>
        </a:p>
      </dgm:t>
    </dgm:pt>
    <dgm:pt modelId="{B1BF2636-FB7D-489E-9160-B2562C7CABFD}">
      <dgm:prSet/>
      <dgm:spPr/>
      <dgm:t>
        <a:bodyPr/>
        <a:lstStyle/>
        <a:p>
          <a:pPr>
            <a:defRPr b="1"/>
          </a:pPr>
          <a:r>
            <a:rPr lang="en-US"/>
            <a:t>1930</a:t>
          </a:r>
        </a:p>
      </dgm:t>
    </dgm:pt>
    <dgm:pt modelId="{1DFD360D-F739-4FEC-B8BD-54BB275D5708}" type="parTrans" cxnId="{A41EE96E-7FC3-46E4-9748-74F0A2435C45}">
      <dgm:prSet/>
      <dgm:spPr/>
      <dgm:t>
        <a:bodyPr/>
        <a:lstStyle/>
        <a:p>
          <a:endParaRPr lang="en-US"/>
        </a:p>
      </dgm:t>
    </dgm:pt>
    <dgm:pt modelId="{052327FD-C1EB-4971-98E3-4E80762461D2}" type="sibTrans" cxnId="{A41EE96E-7FC3-46E4-9748-74F0A2435C45}">
      <dgm:prSet/>
      <dgm:spPr/>
      <dgm:t>
        <a:bodyPr/>
        <a:lstStyle/>
        <a:p>
          <a:endParaRPr lang="en-US"/>
        </a:p>
      </dgm:t>
    </dgm:pt>
    <dgm:pt modelId="{897322A5-F87E-4D7F-956B-BF33E24EDDA2}">
      <dgm:prSet/>
      <dgm:spPr/>
      <dgm:t>
        <a:bodyPr/>
        <a:lstStyle/>
        <a:p>
          <a:r>
            <a:rPr lang="en-US"/>
            <a:t>Other was added to the colored group to include Mexicans</a:t>
          </a:r>
        </a:p>
      </dgm:t>
    </dgm:pt>
    <dgm:pt modelId="{E35225E0-F9E9-4E78-B8B1-B6705DA875FF}" type="parTrans" cxnId="{D26FB69C-BED2-486C-8B87-C0001EA8D8E4}">
      <dgm:prSet/>
      <dgm:spPr/>
      <dgm:t>
        <a:bodyPr/>
        <a:lstStyle/>
        <a:p>
          <a:endParaRPr lang="en-US"/>
        </a:p>
      </dgm:t>
    </dgm:pt>
    <dgm:pt modelId="{65F8ABC6-0439-41E5-AC21-6E72D7A40365}" type="sibTrans" cxnId="{D26FB69C-BED2-486C-8B87-C0001EA8D8E4}">
      <dgm:prSet/>
      <dgm:spPr/>
      <dgm:t>
        <a:bodyPr/>
        <a:lstStyle/>
        <a:p>
          <a:endParaRPr lang="en-US"/>
        </a:p>
      </dgm:t>
    </dgm:pt>
    <dgm:pt modelId="{34F375CD-10B6-4102-A757-41F833922AD6}" type="pres">
      <dgm:prSet presAssocID="{6546C55A-8200-4EB5-A9EE-305928A623A9}" presName="root" presStyleCnt="0">
        <dgm:presLayoutVars>
          <dgm:chMax/>
          <dgm:chPref/>
          <dgm:animLvl val="lvl"/>
        </dgm:presLayoutVars>
      </dgm:prSet>
      <dgm:spPr/>
    </dgm:pt>
    <dgm:pt modelId="{ACC62A6D-BF47-43C4-A1B7-028B26BC2976}" type="pres">
      <dgm:prSet presAssocID="{6546C55A-8200-4EB5-A9EE-305928A623A9}" presName="divider" presStyleLbl="fgAcc1" presStyleIdx="0" presStyleCnt="1"/>
      <dgm:spPr/>
    </dgm:pt>
    <dgm:pt modelId="{6F7FA8AF-337C-40A7-A687-A254C9F7208F}" type="pres">
      <dgm:prSet presAssocID="{6546C55A-8200-4EB5-A9EE-305928A623A9}" presName="nodes" presStyleCnt="0">
        <dgm:presLayoutVars>
          <dgm:chMax/>
          <dgm:chPref/>
          <dgm:animLvl val="lvl"/>
        </dgm:presLayoutVars>
      </dgm:prSet>
      <dgm:spPr/>
    </dgm:pt>
    <dgm:pt modelId="{920A5D6F-D595-4495-BE36-809A290695C3}" type="pres">
      <dgm:prSet presAssocID="{D41E7C90-C669-4AF7-8499-24194E9E07B9}" presName="composite" presStyleCnt="0"/>
      <dgm:spPr/>
    </dgm:pt>
    <dgm:pt modelId="{007C3690-30C6-4AD0-B8AB-A05A426926B4}" type="pres">
      <dgm:prSet presAssocID="{D41E7C90-C669-4AF7-8499-24194E9E07B9}" presName="L1TextContainer" presStyleLbl="alignNode1" presStyleIdx="0" presStyleCnt="2">
        <dgm:presLayoutVars>
          <dgm:chMax val="1"/>
          <dgm:chPref val="1"/>
          <dgm:bulletEnabled val="1"/>
        </dgm:presLayoutVars>
      </dgm:prSet>
      <dgm:spPr/>
    </dgm:pt>
    <dgm:pt modelId="{D6CC7365-46FA-484C-A284-6824D409B976}" type="pres">
      <dgm:prSet presAssocID="{D41E7C90-C669-4AF7-8499-24194E9E07B9}" presName="L2TextContainerWrapper" presStyleCnt="0">
        <dgm:presLayoutVars>
          <dgm:bulletEnabled val="1"/>
        </dgm:presLayoutVars>
      </dgm:prSet>
      <dgm:spPr/>
    </dgm:pt>
    <dgm:pt modelId="{72875BB1-E3B9-4149-8F18-180A96526581}" type="pres">
      <dgm:prSet presAssocID="{D41E7C90-C669-4AF7-8499-24194E9E07B9}" presName="L2TextContainer" presStyleLbl="bgAccFollowNode1" presStyleIdx="0" presStyleCnt="2"/>
      <dgm:spPr/>
    </dgm:pt>
    <dgm:pt modelId="{94A367C8-6B31-4F2A-BCCA-D18F77641557}" type="pres">
      <dgm:prSet presAssocID="{D41E7C90-C669-4AF7-8499-24194E9E07B9}" presName="FlexibleEmptyPlaceHolder" presStyleCnt="0"/>
      <dgm:spPr/>
    </dgm:pt>
    <dgm:pt modelId="{92DA64B3-C6C7-48BC-88C6-2B0036BF6572}" type="pres">
      <dgm:prSet presAssocID="{D41E7C90-C669-4AF7-8499-24194E9E07B9}" presName="ConnectLine" presStyleLbl="sibTrans1D1" presStyleIdx="0" presStyleCnt="2"/>
      <dgm:spPr/>
    </dgm:pt>
    <dgm:pt modelId="{C66FD740-0106-4BF0-886C-9C45D034221B}" type="pres">
      <dgm:prSet presAssocID="{D41E7C90-C669-4AF7-8499-24194E9E07B9}" presName="ConnectorPoint" presStyleLbl="node1" presStyleIdx="0" presStyleCnt="2"/>
      <dgm:spPr>
        <a:solidFill>
          <a:schemeClr val="accent1">
            <a:hueOff val="0"/>
            <a:satOff val="0"/>
            <a:lumOff val="0"/>
            <a:alphaOff val="0"/>
          </a:schemeClr>
        </a:solidFill>
        <a:ln w="6350" cap="rnd" cmpd="sng" algn="ctr">
          <a:solidFill>
            <a:schemeClr val="lt1">
              <a:hueOff val="0"/>
              <a:satOff val="0"/>
              <a:lumOff val="0"/>
              <a:alphaOff val="0"/>
            </a:schemeClr>
          </a:solidFill>
          <a:prstDash val="solid"/>
        </a:ln>
        <a:effectLst/>
      </dgm:spPr>
    </dgm:pt>
    <dgm:pt modelId="{224B9BCD-8CBF-4A6B-8F09-63D8FF82254E}" type="pres">
      <dgm:prSet presAssocID="{D41E7C90-C669-4AF7-8499-24194E9E07B9}" presName="EmptyPlaceHolder" presStyleCnt="0"/>
      <dgm:spPr/>
    </dgm:pt>
    <dgm:pt modelId="{11C8E26E-ED23-4A9C-B9BC-01D5D833F656}" type="pres">
      <dgm:prSet presAssocID="{872AAD47-FC80-44D0-895D-350F0A6609FD}" presName="spaceBetweenRectangles" presStyleCnt="0"/>
      <dgm:spPr/>
    </dgm:pt>
    <dgm:pt modelId="{A09036D4-A612-4146-AC92-ECE45A8E73C1}" type="pres">
      <dgm:prSet presAssocID="{B1BF2636-FB7D-489E-9160-B2562C7CABFD}" presName="composite" presStyleCnt="0"/>
      <dgm:spPr/>
    </dgm:pt>
    <dgm:pt modelId="{A3E0FEB9-8D5F-4B46-95C7-DD1CC648D068}" type="pres">
      <dgm:prSet presAssocID="{B1BF2636-FB7D-489E-9160-B2562C7CABFD}" presName="L1TextContainer" presStyleLbl="alignNode1" presStyleIdx="1" presStyleCnt="2">
        <dgm:presLayoutVars>
          <dgm:chMax val="1"/>
          <dgm:chPref val="1"/>
          <dgm:bulletEnabled val="1"/>
        </dgm:presLayoutVars>
      </dgm:prSet>
      <dgm:spPr/>
    </dgm:pt>
    <dgm:pt modelId="{ECAB95A2-BBC5-4387-A1D0-07B0B2E0F48D}" type="pres">
      <dgm:prSet presAssocID="{B1BF2636-FB7D-489E-9160-B2562C7CABFD}" presName="L2TextContainerWrapper" presStyleCnt="0">
        <dgm:presLayoutVars>
          <dgm:bulletEnabled val="1"/>
        </dgm:presLayoutVars>
      </dgm:prSet>
      <dgm:spPr/>
    </dgm:pt>
    <dgm:pt modelId="{58875E9E-46AE-4A73-B3BA-04F3B9AC3A7D}" type="pres">
      <dgm:prSet presAssocID="{B1BF2636-FB7D-489E-9160-B2562C7CABFD}" presName="L2TextContainer" presStyleLbl="bgAccFollowNode1" presStyleIdx="1" presStyleCnt="2"/>
      <dgm:spPr/>
    </dgm:pt>
    <dgm:pt modelId="{618FB27E-F1A3-4572-911A-A13CCEA631B4}" type="pres">
      <dgm:prSet presAssocID="{B1BF2636-FB7D-489E-9160-B2562C7CABFD}" presName="FlexibleEmptyPlaceHolder" presStyleCnt="0"/>
      <dgm:spPr/>
    </dgm:pt>
    <dgm:pt modelId="{079D3D24-3B7D-4DA3-A7CC-787144E7F684}" type="pres">
      <dgm:prSet presAssocID="{B1BF2636-FB7D-489E-9160-B2562C7CABFD}" presName="ConnectLine" presStyleLbl="sibTrans1D1" presStyleIdx="1" presStyleCnt="2"/>
      <dgm:spPr/>
    </dgm:pt>
    <dgm:pt modelId="{B32C8134-A93B-4563-AA7E-64283335F955}" type="pres">
      <dgm:prSet presAssocID="{B1BF2636-FB7D-489E-9160-B2562C7CABFD}" presName="ConnectorPoint" presStyleLbl="node1" presStyleIdx="1" presStyleCnt="2"/>
      <dgm:spPr>
        <a:solidFill>
          <a:schemeClr val="accent1">
            <a:hueOff val="0"/>
            <a:satOff val="0"/>
            <a:lumOff val="0"/>
            <a:alphaOff val="0"/>
          </a:schemeClr>
        </a:solidFill>
        <a:ln w="6350" cap="rnd" cmpd="sng" algn="ctr">
          <a:solidFill>
            <a:schemeClr val="lt1">
              <a:hueOff val="0"/>
              <a:satOff val="0"/>
              <a:lumOff val="0"/>
              <a:alphaOff val="0"/>
            </a:schemeClr>
          </a:solidFill>
          <a:prstDash val="solid"/>
        </a:ln>
        <a:effectLst/>
      </dgm:spPr>
    </dgm:pt>
    <dgm:pt modelId="{769BE902-9742-4F24-A385-8C8A9775D111}" type="pres">
      <dgm:prSet presAssocID="{B1BF2636-FB7D-489E-9160-B2562C7CABFD}" presName="EmptyPlaceHolder" presStyleCnt="0"/>
      <dgm:spPr/>
    </dgm:pt>
  </dgm:ptLst>
  <dgm:cxnLst>
    <dgm:cxn modelId="{46F5CC0C-3957-4C12-9AC5-9CEEDF400252}" srcId="{6546C55A-8200-4EB5-A9EE-305928A623A9}" destId="{D41E7C90-C669-4AF7-8499-24194E9E07B9}" srcOrd="0" destOrd="0" parTransId="{6EC2B504-75E4-4C7B-BC94-F36E7650D71A}" sibTransId="{872AAD47-FC80-44D0-895D-350F0A6609FD}"/>
    <dgm:cxn modelId="{B7F9F816-2B33-4400-ADF1-F9AE63EDE813}" type="presOf" srcId="{6546C55A-8200-4EB5-A9EE-305928A623A9}" destId="{34F375CD-10B6-4102-A757-41F833922AD6}" srcOrd="0" destOrd="0" presId="urn:microsoft.com/office/officeart/2017/3/layout/HorizontalLabelsTimeline"/>
    <dgm:cxn modelId="{E684D61F-D03D-4C30-9B3C-C5F1261BDF65}" type="presOf" srcId="{B1BF2636-FB7D-489E-9160-B2562C7CABFD}" destId="{A3E0FEB9-8D5F-4B46-95C7-DD1CC648D068}" srcOrd="0" destOrd="0" presId="urn:microsoft.com/office/officeart/2017/3/layout/HorizontalLabelsTimeline"/>
    <dgm:cxn modelId="{C3C7F722-3619-4648-A3BF-BCD1D8C81DC2}" type="presOf" srcId="{D41E7C90-C669-4AF7-8499-24194E9E07B9}" destId="{007C3690-30C6-4AD0-B8AB-A05A426926B4}" srcOrd="0" destOrd="0" presId="urn:microsoft.com/office/officeart/2017/3/layout/HorizontalLabelsTimeline"/>
    <dgm:cxn modelId="{A41EE96E-7FC3-46E4-9748-74F0A2435C45}" srcId="{6546C55A-8200-4EB5-A9EE-305928A623A9}" destId="{B1BF2636-FB7D-489E-9160-B2562C7CABFD}" srcOrd="1" destOrd="0" parTransId="{1DFD360D-F739-4FEC-B8BD-54BB275D5708}" sibTransId="{052327FD-C1EB-4971-98E3-4E80762461D2}"/>
    <dgm:cxn modelId="{50C76B79-F4FD-4420-8D70-A27F88D18824}" type="presOf" srcId="{5A675240-1ECB-40BD-9497-16355B80C6B0}" destId="{72875BB1-E3B9-4149-8F18-180A96526581}" srcOrd="0" destOrd="0" presId="urn:microsoft.com/office/officeart/2017/3/layout/HorizontalLabelsTimeline"/>
    <dgm:cxn modelId="{D26FB69C-BED2-486C-8B87-C0001EA8D8E4}" srcId="{B1BF2636-FB7D-489E-9160-B2562C7CABFD}" destId="{897322A5-F87E-4D7F-956B-BF33E24EDDA2}" srcOrd="0" destOrd="0" parTransId="{E35225E0-F9E9-4E78-B8B1-B6705DA875FF}" sibTransId="{65F8ABC6-0439-41E5-AC21-6E72D7A40365}"/>
    <dgm:cxn modelId="{538C7D9D-98B0-4339-8F6F-9F18A7547C7C}" type="presOf" srcId="{897322A5-F87E-4D7F-956B-BF33E24EDDA2}" destId="{58875E9E-46AE-4A73-B3BA-04F3B9AC3A7D}" srcOrd="0" destOrd="0" presId="urn:microsoft.com/office/officeart/2017/3/layout/HorizontalLabelsTimeline"/>
    <dgm:cxn modelId="{DF252DB8-8FA2-49A5-B5CC-70599510FC87}" srcId="{D41E7C90-C669-4AF7-8499-24194E9E07B9}" destId="{5A675240-1ECB-40BD-9497-16355B80C6B0}" srcOrd="0" destOrd="0" parTransId="{62CFD797-17C5-450B-9897-ECEDADE982C4}" sibTransId="{CFBE4B7C-C2D7-4B41-BE60-97B9D96BC68C}"/>
    <dgm:cxn modelId="{B9524F7D-449C-4A33-B05D-7F8AE1922A09}" type="presParOf" srcId="{34F375CD-10B6-4102-A757-41F833922AD6}" destId="{ACC62A6D-BF47-43C4-A1B7-028B26BC2976}" srcOrd="0" destOrd="0" presId="urn:microsoft.com/office/officeart/2017/3/layout/HorizontalLabelsTimeline"/>
    <dgm:cxn modelId="{BA1D144B-0858-494F-A8B9-4E88A08425EE}" type="presParOf" srcId="{34F375CD-10B6-4102-A757-41F833922AD6}" destId="{6F7FA8AF-337C-40A7-A687-A254C9F7208F}" srcOrd="1" destOrd="0" presId="urn:microsoft.com/office/officeart/2017/3/layout/HorizontalLabelsTimeline"/>
    <dgm:cxn modelId="{7ECD3ECC-1B63-4C99-87EF-77A8150472EC}" type="presParOf" srcId="{6F7FA8AF-337C-40A7-A687-A254C9F7208F}" destId="{920A5D6F-D595-4495-BE36-809A290695C3}" srcOrd="0" destOrd="0" presId="urn:microsoft.com/office/officeart/2017/3/layout/HorizontalLabelsTimeline"/>
    <dgm:cxn modelId="{A32570C2-4486-4997-BFF1-6B7D2C20378B}" type="presParOf" srcId="{920A5D6F-D595-4495-BE36-809A290695C3}" destId="{007C3690-30C6-4AD0-B8AB-A05A426926B4}" srcOrd="0" destOrd="0" presId="urn:microsoft.com/office/officeart/2017/3/layout/HorizontalLabelsTimeline"/>
    <dgm:cxn modelId="{16DE1AFC-8E23-4416-A39C-F4DB83E84C59}" type="presParOf" srcId="{920A5D6F-D595-4495-BE36-809A290695C3}" destId="{D6CC7365-46FA-484C-A284-6824D409B976}" srcOrd="1" destOrd="0" presId="urn:microsoft.com/office/officeart/2017/3/layout/HorizontalLabelsTimeline"/>
    <dgm:cxn modelId="{675D4EBC-0831-4D7F-9BFD-D4841E8C76C9}" type="presParOf" srcId="{D6CC7365-46FA-484C-A284-6824D409B976}" destId="{72875BB1-E3B9-4149-8F18-180A96526581}" srcOrd="0" destOrd="0" presId="urn:microsoft.com/office/officeart/2017/3/layout/HorizontalLabelsTimeline"/>
    <dgm:cxn modelId="{7450A77C-BC2C-4B8D-BF89-303A4BAACEE4}" type="presParOf" srcId="{D6CC7365-46FA-484C-A284-6824D409B976}" destId="{94A367C8-6B31-4F2A-BCCA-D18F77641557}" srcOrd="1" destOrd="0" presId="urn:microsoft.com/office/officeart/2017/3/layout/HorizontalLabelsTimeline"/>
    <dgm:cxn modelId="{043C03DE-5421-45AB-84F0-C994685CA465}" type="presParOf" srcId="{920A5D6F-D595-4495-BE36-809A290695C3}" destId="{92DA64B3-C6C7-48BC-88C6-2B0036BF6572}" srcOrd="2" destOrd="0" presId="urn:microsoft.com/office/officeart/2017/3/layout/HorizontalLabelsTimeline"/>
    <dgm:cxn modelId="{CD524E8C-AF34-4E3B-B586-E96E8EAD03BA}" type="presParOf" srcId="{920A5D6F-D595-4495-BE36-809A290695C3}" destId="{C66FD740-0106-4BF0-886C-9C45D034221B}" srcOrd="3" destOrd="0" presId="urn:microsoft.com/office/officeart/2017/3/layout/HorizontalLabelsTimeline"/>
    <dgm:cxn modelId="{654E8AEA-A0B7-41CA-9974-C61AF1E3A087}" type="presParOf" srcId="{920A5D6F-D595-4495-BE36-809A290695C3}" destId="{224B9BCD-8CBF-4A6B-8F09-63D8FF82254E}" srcOrd="4" destOrd="0" presId="urn:microsoft.com/office/officeart/2017/3/layout/HorizontalLabelsTimeline"/>
    <dgm:cxn modelId="{88C28A26-57FF-4BC2-B5E9-D8CD9460043D}" type="presParOf" srcId="{6F7FA8AF-337C-40A7-A687-A254C9F7208F}" destId="{11C8E26E-ED23-4A9C-B9BC-01D5D833F656}" srcOrd="1" destOrd="0" presId="urn:microsoft.com/office/officeart/2017/3/layout/HorizontalLabelsTimeline"/>
    <dgm:cxn modelId="{BEAA82F2-5A57-4C7B-9178-3F74EBAB160F}" type="presParOf" srcId="{6F7FA8AF-337C-40A7-A687-A254C9F7208F}" destId="{A09036D4-A612-4146-AC92-ECE45A8E73C1}" srcOrd="2" destOrd="0" presId="urn:microsoft.com/office/officeart/2017/3/layout/HorizontalLabelsTimeline"/>
    <dgm:cxn modelId="{D7323D37-F082-4512-8317-46141321E54A}" type="presParOf" srcId="{A09036D4-A612-4146-AC92-ECE45A8E73C1}" destId="{A3E0FEB9-8D5F-4B46-95C7-DD1CC648D068}" srcOrd="0" destOrd="0" presId="urn:microsoft.com/office/officeart/2017/3/layout/HorizontalLabelsTimeline"/>
    <dgm:cxn modelId="{3FBB00D0-9A47-4AC8-B47F-B8DC495EC544}" type="presParOf" srcId="{A09036D4-A612-4146-AC92-ECE45A8E73C1}" destId="{ECAB95A2-BBC5-4387-A1D0-07B0B2E0F48D}" srcOrd="1" destOrd="0" presId="urn:microsoft.com/office/officeart/2017/3/layout/HorizontalLabelsTimeline"/>
    <dgm:cxn modelId="{383FE564-0F81-412A-AFA2-1B4458D82743}" type="presParOf" srcId="{ECAB95A2-BBC5-4387-A1D0-07B0B2E0F48D}" destId="{58875E9E-46AE-4A73-B3BA-04F3B9AC3A7D}" srcOrd="0" destOrd="0" presId="urn:microsoft.com/office/officeart/2017/3/layout/HorizontalLabelsTimeline"/>
    <dgm:cxn modelId="{569ABBD3-635F-4CFE-81C5-9AABA386283F}" type="presParOf" srcId="{ECAB95A2-BBC5-4387-A1D0-07B0B2E0F48D}" destId="{618FB27E-F1A3-4572-911A-A13CCEA631B4}" srcOrd="1" destOrd="0" presId="urn:microsoft.com/office/officeart/2017/3/layout/HorizontalLabelsTimeline"/>
    <dgm:cxn modelId="{0104964C-C90A-413E-97B4-669FC1ED8833}" type="presParOf" srcId="{A09036D4-A612-4146-AC92-ECE45A8E73C1}" destId="{079D3D24-3B7D-4DA3-A7CC-787144E7F684}" srcOrd="2" destOrd="0" presId="urn:microsoft.com/office/officeart/2017/3/layout/HorizontalLabelsTimeline"/>
    <dgm:cxn modelId="{9C6F4B0D-7127-420B-B8A7-17514B755BAB}" type="presParOf" srcId="{A09036D4-A612-4146-AC92-ECE45A8E73C1}" destId="{B32C8134-A93B-4563-AA7E-64283335F955}" srcOrd="3" destOrd="0" presId="urn:microsoft.com/office/officeart/2017/3/layout/HorizontalLabelsTimeline"/>
    <dgm:cxn modelId="{9D88F01A-B880-4DA3-B708-966EB786ECAD}" type="presParOf" srcId="{A09036D4-A612-4146-AC92-ECE45A8E73C1}" destId="{769BE902-9742-4F24-A385-8C8A9775D111}"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135E50-511E-4F58-A5E8-52D3B8A57149}" type="doc">
      <dgm:prSet loTypeId="urn:microsoft.com/office/officeart/2017/3/layout/HorizontalLabelsTimeline" loCatId="process" qsTypeId="urn:microsoft.com/office/officeart/2005/8/quickstyle/simple1" qsCatId="simple" csTypeId="urn:microsoft.com/office/officeart/2005/8/colors/accent1_2" csCatId="accent1" phldr="1"/>
      <dgm:spPr/>
      <dgm:t>
        <a:bodyPr/>
        <a:lstStyle/>
        <a:p>
          <a:endParaRPr lang="en-US"/>
        </a:p>
      </dgm:t>
    </dgm:pt>
    <dgm:pt modelId="{13A8E00A-B9A4-41B0-BEE2-FF9C684E190F}">
      <dgm:prSet/>
      <dgm:spPr/>
      <dgm:t>
        <a:bodyPr/>
        <a:lstStyle/>
        <a:p>
          <a:pPr>
            <a:defRPr b="1"/>
          </a:pPr>
          <a:r>
            <a:rPr lang="en-US"/>
            <a:t>1993</a:t>
          </a:r>
        </a:p>
      </dgm:t>
    </dgm:pt>
    <dgm:pt modelId="{A6CEC932-60CC-4925-8631-02DEBAAEB715}" type="parTrans" cxnId="{C2E13844-5FBB-4505-B343-92F815A35403}">
      <dgm:prSet/>
      <dgm:spPr/>
      <dgm:t>
        <a:bodyPr/>
        <a:lstStyle/>
        <a:p>
          <a:endParaRPr lang="en-US"/>
        </a:p>
      </dgm:t>
    </dgm:pt>
    <dgm:pt modelId="{9F66A433-0965-4CFF-8CBE-AA8778069E8D}" type="sibTrans" cxnId="{C2E13844-5FBB-4505-B343-92F815A35403}">
      <dgm:prSet/>
      <dgm:spPr/>
      <dgm:t>
        <a:bodyPr/>
        <a:lstStyle/>
        <a:p>
          <a:endParaRPr lang="en-US"/>
        </a:p>
      </dgm:t>
    </dgm:pt>
    <dgm:pt modelId="{7996E1B1-C295-4685-9E7F-730A0147FE2F}">
      <dgm:prSet/>
      <dgm:spPr/>
      <dgm:t>
        <a:bodyPr/>
        <a:lstStyle/>
        <a:p>
          <a:r>
            <a:rPr lang="en-US"/>
            <a:t>In 1993: the Office of Management and Budget (OMB) began to further look at classifications as the Hispanic population grew and because it was impossible to talk about vital statistics.</a:t>
          </a:r>
        </a:p>
      </dgm:t>
    </dgm:pt>
    <dgm:pt modelId="{CA6372B8-D4F4-4E75-BDC5-E46C3A04C6D2}" type="parTrans" cxnId="{84D521A4-6BD9-4C5F-8CF8-C1D23DF9D795}">
      <dgm:prSet/>
      <dgm:spPr/>
      <dgm:t>
        <a:bodyPr/>
        <a:lstStyle/>
        <a:p>
          <a:endParaRPr lang="en-US"/>
        </a:p>
      </dgm:t>
    </dgm:pt>
    <dgm:pt modelId="{11470C3D-EA03-4229-AC9E-CB908FC3C452}" type="sibTrans" cxnId="{84D521A4-6BD9-4C5F-8CF8-C1D23DF9D795}">
      <dgm:prSet/>
      <dgm:spPr/>
      <dgm:t>
        <a:bodyPr/>
        <a:lstStyle/>
        <a:p>
          <a:endParaRPr lang="en-US"/>
        </a:p>
      </dgm:t>
    </dgm:pt>
    <dgm:pt modelId="{51CA6ECF-FD83-4C09-8453-A8F84232A4B2}">
      <dgm:prSet/>
      <dgm:spPr/>
      <dgm:t>
        <a:bodyPr/>
        <a:lstStyle/>
        <a:p>
          <a:pPr>
            <a:defRPr b="1"/>
          </a:pPr>
          <a:r>
            <a:rPr lang="en-US"/>
            <a:t>2000</a:t>
          </a:r>
        </a:p>
      </dgm:t>
    </dgm:pt>
    <dgm:pt modelId="{5A549CF2-B368-4CA6-B148-AE752DF47085}" type="parTrans" cxnId="{8596EA30-F948-420A-83FD-312AD6B7D142}">
      <dgm:prSet/>
      <dgm:spPr/>
      <dgm:t>
        <a:bodyPr/>
        <a:lstStyle/>
        <a:p>
          <a:endParaRPr lang="en-US"/>
        </a:p>
      </dgm:t>
    </dgm:pt>
    <dgm:pt modelId="{2FEE6E3F-9CC4-4A88-B311-AB5C84552B2D}" type="sibTrans" cxnId="{8596EA30-F948-420A-83FD-312AD6B7D142}">
      <dgm:prSet/>
      <dgm:spPr/>
      <dgm:t>
        <a:bodyPr/>
        <a:lstStyle/>
        <a:p>
          <a:endParaRPr lang="en-US"/>
        </a:p>
      </dgm:t>
    </dgm:pt>
    <dgm:pt modelId="{30FE6230-10E3-4ACD-943A-C21AFD52A9BE}">
      <dgm:prSet/>
      <dgm:spPr/>
      <dgm:t>
        <a:bodyPr/>
        <a:lstStyle/>
        <a:p>
          <a:r>
            <a:rPr lang="en-US"/>
            <a:t>In 2000: the new categories were used in the decennial census; other federal programs had to adopt the standard by January 1, 2003 for all data collection mechanisms. </a:t>
          </a:r>
        </a:p>
      </dgm:t>
    </dgm:pt>
    <dgm:pt modelId="{07BC85D8-206E-40A6-8223-BD8BF52A85C4}" type="parTrans" cxnId="{2D9A9CBB-2215-4CE7-BEC4-301965E4EE9F}">
      <dgm:prSet/>
      <dgm:spPr/>
      <dgm:t>
        <a:bodyPr/>
        <a:lstStyle/>
        <a:p>
          <a:endParaRPr lang="en-US"/>
        </a:p>
      </dgm:t>
    </dgm:pt>
    <dgm:pt modelId="{812E65E1-03EA-448C-8F4A-4D302B4D0189}" type="sibTrans" cxnId="{2D9A9CBB-2215-4CE7-BEC4-301965E4EE9F}">
      <dgm:prSet/>
      <dgm:spPr/>
      <dgm:t>
        <a:bodyPr/>
        <a:lstStyle/>
        <a:p>
          <a:endParaRPr lang="en-US"/>
        </a:p>
      </dgm:t>
    </dgm:pt>
    <dgm:pt modelId="{6EC16D62-B422-4CAC-ADA5-42AD60E7B369}" type="pres">
      <dgm:prSet presAssocID="{39135E50-511E-4F58-A5E8-52D3B8A57149}" presName="root" presStyleCnt="0">
        <dgm:presLayoutVars>
          <dgm:chMax/>
          <dgm:chPref/>
          <dgm:animLvl val="lvl"/>
        </dgm:presLayoutVars>
      </dgm:prSet>
      <dgm:spPr/>
    </dgm:pt>
    <dgm:pt modelId="{36B571B5-E8BD-489C-8BAE-B66C6482DDE4}" type="pres">
      <dgm:prSet presAssocID="{39135E50-511E-4F58-A5E8-52D3B8A57149}" presName="divider" presStyleLbl="fgAcc1" presStyleIdx="0" presStyleCnt="1"/>
      <dgm:spPr/>
    </dgm:pt>
    <dgm:pt modelId="{A4A6BDD5-7A42-4126-AFCF-FD968B2D2EC1}" type="pres">
      <dgm:prSet presAssocID="{39135E50-511E-4F58-A5E8-52D3B8A57149}" presName="nodes" presStyleCnt="0">
        <dgm:presLayoutVars>
          <dgm:chMax/>
          <dgm:chPref/>
          <dgm:animLvl val="lvl"/>
        </dgm:presLayoutVars>
      </dgm:prSet>
      <dgm:spPr/>
    </dgm:pt>
    <dgm:pt modelId="{80CEA737-F22C-43C9-8B6F-E13900B06C70}" type="pres">
      <dgm:prSet presAssocID="{13A8E00A-B9A4-41B0-BEE2-FF9C684E190F}" presName="composite" presStyleCnt="0"/>
      <dgm:spPr/>
    </dgm:pt>
    <dgm:pt modelId="{D08EF98F-A64F-49AE-BF00-9A08820747E3}" type="pres">
      <dgm:prSet presAssocID="{13A8E00A-B9A4-41B0-BEE2-FF9C684E190F}" presName="L1TextContainer" presStyleLbl="alignNode1" presStyleIdx="0" presStyleCnt="2">
        <dgm:presLayoutVars>
          <dgm:chMax val="1"/>
          <dgm:chPref val="1"/>
          <dgm:bulletEnabled val="1"/>
        </dgm:presLayoutVars>
      </dgm:prSet>
      <dgm:spPr/>
    </dgm:pt>
    <dgm:pt modelId="{B1BA641C-70A9-4C63-B10F-C201DB3C2B8B}" type="pres">
      <dgm:prSet presAssocID="{13A8E00A-B9A4-41B0-BEE2-FF9C684E190F}" presName="L2TextContainerWrapper" presStyleCnt="0">
        <dgm:presLayoutVars>
          <dgm:bulletEnabled val="1"/>
        </dgm:presLayoutVars>
      </dgm:prSet>
      <dgm:spPr/>
    </dgm:pt>
    <dgm:pt modelId="{AA89CA8D-4AB4-44CE-8A2C-BC6ABD4E711C}" type="pres">
      <dgm:prSet presAssocID="{13A8E00A-B9A4-41B0-BEE2-FF9C684E190F}" presName="L2TextContainer" presStyleLbl="bgAccFollowNode1" presStyleIdx="0" presStyleCnt="2"/>
      <dgm:spPr/>
    </dgm:pt>
    <dgm:pt modelId="{D9014195-601E-48B1-8886-C260D376E995}" type="pres">
      <dgm:prSet presAssocID="{13A8E00A-B9A4-41B0-BEE2-FF9C684E190F}" presName="FlexibleEmptyPlaceHolder" presStyleCnt="0"/>
      <dgm:spPr/>
    </dgm:pt>
    <dgm:pt modelId="{FE612024-05F6-467A-9737-82CCACEB5CAD}" type="pres">
      <dgm:prSet presAssocID="{13A8E00A-B9A4-41B0-BEE2-FF9C684E190F}" presName="ConnectLine" presStyleLbl="sibTrans1D1" presStyleIdx="0" presStyleCnt="2"/>
      <dgm:spPr/>
    </dgm:pt>
    <dgm:pt modelId="{4D49B022-FBD0-4A07-8496-4269B9568390}" type="pres">
      <dgm:prSet presAssocID="{13A8E00A-B9A4-41B0-BEE2-FF9C684E190F}" presName="ConnectorPoint" presStyleLbl="node1" presStyleIdx="0" presStyleCnt="2"/>
      <dgm:spPr>
        <a:solidFill>
          <a:schemeClr val="accent1">
            <a:hueOff val="0"/>
            <a:satOff val="0"/>
            <a:lumOff val="0"/>
            <a:alphaOff val="0"/>
          </a:schemeClr>
        </a:solidFill>
        <a:ln w="6350" cap="rnd" cmpd="sng" algn="ctr">
          <a:solidFill>
            <a:schemeClr val="lt1">
              <a:hueOff val="0"/>
              <a:satOff val="0"/>
              <a:lumOff val="0"/>
              <a:alphaOff val="0"/>
            </a:schemeClr>
          </a:solidFill>
          <a:prstDash val="solid"/>
        </a:ln>
        <a:effectLst/>
      </dgm:spPr>
    </dgm:pt>
    <dgm:pt modelId="{3FB323C6-E516-4E68-BEB7-03309E3B73F5}" type="pres">
      <dgm:prSet presAssocID="{13A8E00A-B9A4-41B0-BEE2-FF9C684E190F}" presName="EmptyPlaceHolder" presStyleCnt="0"/>
      <dgm:spPr/>
    </dgm:pt>
    <dgm:pt modelId="{BD28D18C-0138-4819-B217-66E49B09DF38}" type="pres">
      <dgm:prSet presAssocID="{9F66A433-0965-4CFF-8CBE-AA8778069E8D}" presName="spaceBetweenRectangles" presStyleCnt="0"/>
      <dgm:spPr/>
    </dgm:pt>
    <dgm:pt modelId="{20FEA97A-C898-47FF-A68F-3B2CD421B686}" type="pres">
      <dgm:prSet presAssocID="{51CA6ECF-FD83-4C09-8453-A8F84232A4B2}" presName="composite" presStyleCnt="0"/>
      <dgm:spPr/>
    </dgm:pt>
    <dgm:pt modelId="{4C0E369A-0D15-4A7C-9DCE-0E81C3268429}" type="pres">
      <dgm:prSet presAssocID="{51CA6ECF-FD83-4C09-8453-A8F84232A4B2}" presName="L1TextContainer" presStyleLbl="alignNode1" presStyleIdx="1" presStyleCnt="2">
        <dgm:presLayoutVars>
          <dgm:chMax val="1"/>
          <dgm:chPref val="1"/>
          <dgm:bulletEnabled val="1"/>
        </dgm:presLayoutVars>
      </dgm:prSet>
      <dgm:spPr/>
    </dgm:pt>
    <dgm:pt modelId="{75974429-4355-4D2D-9F13-0A1947E573FE}" type="pres">
      <dgm:prSet presAssocID="{51CA6ECF-FD83-4C09-8453-A8F84232A4B2}" presName="L2TextContainerWrapper" presStyleCnt="0">
        <dgm:presLayoutVars>
          <dgm:bulletEnabled val="1"/>
        </dgm:presLayoutVars>
      </dgm:prSet>
      <dgm:spPr/>
    </dgm:pt>
    <dgm:pt modelId="{E0C85056-AE95-49E5-8E1C-B14D77B84DCC}" type="pres">
      <dgm:prSet presAssocID="{51CA6ECF-FD83-4C09-8453-A8F84232A4B2}" presName="L2TextContainer" presStyleLbl="bgAccFollowNode1" presStyleIdx="1" presStyleCnt="2"/>
      <dgm:spPr/>
    </dgm:pt>
    <dgm:pt modelId="{0365B96F-9D6A-4B53-ACBD-AA23DE637AB5}" type="pres">
      <dgm:prSet presAssocID="{51CA6ECF-FD83-4C09-8453-A8F84232A4B2}" presName="FlexibleEmptyPlaceHolder" presStyleCnt="0"/>
      <dgm:spPr/>
    </dgm:pt>
    <dgm:pt modelId="{7525153D-C3B0-403F-B7FC-D641684DA3B5}" type="pres">
      <dgm:prSet presAssocID="{51CA6ECF-FD83-4C09-8453-A8F84232A4B2}" presName="ConnectLine" presStyleLbl="sibTrans1D1" presStyleIdx="1" presStyleCnt="2"/>
      <dgm:spPr/>
    </dgm:pt>
    <dgm:pt modelId="{96C1E750-904F-4C21-A40E-05FCE6ED5243}" type="pres">
      <dgm:prSet presAssocID="{51CA6ECF-FD83-4C09-8453-A8F84232A4B2}" presName="ConnectorPoint" presStyleLbl="node1" presStyleIdx="1" presStyleCnt="2"/>
      <dgm:spPr>
        <a:solidFill>
          <a:schemeClr val="accent1">
            <a:hueOff val="0"/>
            <a:satOff val="0"/>
            <a:lumOff val="0"/>
            <a:alphaOff val="0"/>
          </a:schemeClr>
        </a:solidFill>
        <a:ln w="6350" cap="rnd" cmpd="sng" algn="ctr">
          <a:solidFill>
            <a:schemeClr val="lt1">
              <a:hueOff val="0"/>
              <a:satOff val="0"/>
              <a:lumOff val="0"/>
              <a:alphaOff val="0"/>
            </a:schemeClr>
          </a:solidFill>
          <a:prstDash val="solid"/>
        </a:ln>
        <a:effectLst/>
      </dgm:spPr>
    </dgm:pt>
    <dgm:pt modelId="{D6A88416-52DC-4D4F-A4B8-9DB7119F773D}" type="pres">
      <dgm:prSet presAssocID="{51CA6ECF-FD83-4C09-8453-A8F84232A4B2}" presName="EmptyPlaceHolder" presStyleCnt="0"/>
      <dgm:spPr/>
    </dgm:pt>
  </dgm:ptLst>
  <dgm:cxnLst>
    <dgm:cxn modelId="{9A0A532D-F491-4A1E-A50F-C32A9A3BC449}" type="presOf" srcId="{39135E50-511E-4F58-A5E8-52D3B8A57149}" destId="{6EC16D62-B422-4CAC-ADA5-42AD60E7B369}" srcOrd="0" destOrd="0" presId="urn:microsoft.com/office/officeart/2017/3/layout/HorizontalLabelsTimeline"/>
    <dgm:cxn modelId="{8596EA30-F948-420A-83FD-312AD6B7D142}" srcId="{39135E50-511E-4F58-A5E8-52D3B8A57149}" destId="{51CA6ECF-FD83-4C09-8453-A8F84232A4B2}" srcOrd="1" destOrd="0" parTransId="{5A549CF2-B368-4CA6-B148-AE752DF47085}" sibTransId="{2FEE6E3F-9CC4-4A88-B311-AB5C84552B2D}"/>
    <dgm:cxn modelId="{C2E13844-5FBB-4505-B343-92F815A35403}" srcId="{39135E50-511E-4F58-A5E8-52D3B8A57149}" destId="{13A8E00A-B9A4-41B0-BEE2-FF9C684E190F}" srcOrd="0" destOrd="0" parTransId="{A6CEC932-60CC-4925-8631-02DEBAAEB715}" sibTransId="{9F66A433-0965-4CFF-8CBE-AA8778069E8D}"/>
    <dgm:cxn modelId="{48F57850-80D2-4D38-B3E4-0B96F9873404}" type="presOf" srcId="{51CA6ECF-FD83-4C09-8453-A8F84232A4B2}" destId="{4C0E369A-0D15-4A7C-9DCE-0E81C3268429}" srcOrd="0" destOrd="0" presId="urn:microsoft.com/office/officeart/2017/3/layout/HorizontalLabelsTimeline"/>
    <dgm:cxn modelId="{A4F92059-539F-4768-9E1A-7F8F775A17D7}" type="presOf" srcId="{13A8E00A-B9A4-41B0-BEE2-FF9C684E190F}" destId="{D08EF98F-A64F-49AE-BF00-9A08820747E3}" srcOrd="0" destOrd="0" presId="urn:microsoft.com/office/officeart/2017/3/layout/HorizontalLabelsTimeline"/>
    <dgm:cxn modelId="{2863C67D-F752-4BFA-B08E-300050E6D698}" type="presOf" srcId="{7996E1B1-C295-4685-9E7F-730A0147FE2F}" destId="{AA89CA8D-4AB4-44CE-8A2C-BC6ABD4E711C}" srcOrd="0" destOrd="0" presId="urn:microsoft.com/office/officeart/2017/3/layout/HorizontalLabelsTimeline"/>
    <dgm:cxn modelId="{264D959B-2860-4AA4-A048-CD4586FAE988}" type="presOf" srcId="{30FE6230-10E3-4ACD-943A-C21AFD52A9BE}" destId="{E0C85056-AE95-49E5-8E1C-B14D77B84DCC}" srcOrd="0" destOrd="0" presId="urn:microsoft.com/office/officeart/2017/3/layout/HorizontalLabelsTimeline"/>
    <dgm:cxn modelId="{84D521A4-6BD9-4C5F-8CF8-C1D23DF9D795}" srcId="{13A8E00A-B9A4-41B0-BEE2-FF9C684E190F}" destId="{7996E1B1-C295-4685-9E7F-730A0147FE2F}" srcOrd="0" destOrd="0" parTransId="{CA6372B8-D4F4-4E75-BDC5-E46C3A04C6D2}" sibTransId="{11470C3D-EA03-4229-AC9E-CB908FC3C452}"/>
    <dgm:cxn modelId="{2D9A9CBB-2215-4CE7-BEC4-301965E4EE9F}" srcId="{51CA6ECF-FD83-4C09-8453-A8F84232A4B2}" destId="{30FE6230-10E3-4ACD-943A-C21AFD52A9BE}" srcOrd="0" destOrd="0" parTransId="{07BC85D8-206E-40A6-8223-BD8BF52A85C4}" sibTransId="{812E65E1-03EA-448C-8F4A-4D302B4D0189}"/>
    <dgm:cxn modelId="{6CA83B97-9542-432B-8F70-840F896EE5F1}" type="presParOf" srcId="{6EC16D62-B422-4CAC-ADA5-42AD60E7B369}" destId="{36B571B5-E8BD-489C-8BAE-B66C6482DDE4}" srcOrd="0" destOrd="0" presId="urn:microsoft.com/office/officeart/2017/3/layout/HorizontalLabelsTimeline"/>
    <dgm:cxn modelId="{8CFF65FB-4DE6-432B-9D91-9E9775009EB9}" type="presParOf" srcId="{6EC16D62-B422-4CAC-ADA5-42AD60E7B369}" destId="{A4A6BDD5-7A42-4126-AFCF-FD968B2D2EC1}" srcOrd="1" destOrd="0" presId="urn:microsoft.com/office/officeart/2017/3/layout/HorizontalLabelsTimeline"/>
    <dgm:cxn modelId="{7BD795AA-37E6-4B2D-8B34-9A75A60904E7}" type="presParOf" srcId="{A4A6BDD5-7A42-4126-AFCF-FD968B2D2EC1}" destId="{80CEA737-F22C-43C9-8B6F-E13900B06C70}" srcOrd="0" destOrd="0" presId="urn:microsoft.com/office/officeart/2017/3/layout/HorizontalLabelsTimeline"/>
    <dgm:cxn modelId="{1D30C785-FCAA-41D2-9801-590DE07A581C}" type="presParOf" srcId="{80CEA737-F22C-43C9-8B6F-E13900B06C70}" destId="{D08EF98F-A64F-49AE-BF00-9A08820747E3}" srcOrd="0" destOrd="0" presId="urn:microsoft.com/office/officeart/2017/3/layout/HorizontalLabelsTimeline"/>
    <dgm:cxn modelId="{B2D8703D-055A-4F3F-9A3A-64395AF367F4}" type="presParOf" srcId="{80CEA737-F22C-43C9-8B6F-E13900B06C70}" destId="{B1BA641C-70A9-4C63-B10F-C201DB3C2B8B}" srcOrd="1" destOrd="0" presId="urn:microsoft.com/office/officeart/2017/3/layout/HorizontalLabelsTimeline"/>
    <dgm:cxn modelId="{43AC2210-FCEF-4DA3-A902-9C5EB7696F3A}" type="presParOf" srcId="{B1BA641C-70A9-4C63-B10F-C201DB3C2B8B}" destId="{AA89CA8D-4AB4-44CE-8A2C-BC6ABD4E711C}" srcOrd="0" destOrd="0" presId="urn:microsoft.com/office/officeart/2017/3/layout/HorizontalLabelsTimeline"/>
    <dgm:cxn modelId="{B6BC03FC-8A6A-4110-8885-D9F9D99C351F}" type="presParOf" srcId="{B1BA641C-70A9-4C63-B10F-C201DB3C2B8B}" destId="{D9014195-601E-48B1-8886-C260D376E995}" srcOrd="1" destOrd="0" presId="urn:microsoft.com/office/officeart/2017/3/layout/HorizontalLabelsTimeline"/>
    <dgm:cxn modelId="{23C17D05-E540-415A-A9C3-0134D942ECE2}" type="presParOf" srcId="{80CEA737-F22C-43C9-8B6F-E13900B06C70}" destId="{FE612024-05F6-467A-9737-82CCACEB5CAD}" srcOrd="2" destOrd="0" presId="urn:microsoft.com/office/officeart/2017/3/layout/HorizontalLabelsTimeline"/>
    <dgm:cxn modelId="{BE9DE672-4B26-4C2B-8A21-634074AC7B11}" type="presParOf" srcId="{80CEA737-F22C-43C9-8B6F-E13900B06C70}" destId="{4D49B022-FBD0-4A07-8496-4269B9568390}" srcOrd="3" destOrd="0" presId="urn:microsoft.com/office/officeart/2017/3/layout/HorizontalLabelsTimeline"/>
    <dgm:cxn modelId="{AF05C7F8-4B56-4799-A734-0A0F3639627E}" type="presParOf" srcId="{80CEA737-F22C-43C9-8B6F-E13900B06C70}" destId="{3FB323C6-E516-4E68-BEB7-03309E3B73F5}" srcOrd="4" destOrd="0" presId="urn:microsoft.com/office/officeart/2017/3/layout/HorizontalLabelsTimeline"/>
    <dgm:cxn modelId="{8F27F5A1-E249-4DD1-9A0A-A6E27F88D62B}" type="presParOf" srcId="{A4A6BDD5-7A42-4126-AFCF-FD968B2D2EC1}" destId="{BD28D18C-0138-4819-B217-66E49B09DF38}" srcOrd="1" destOrd="0" presId="urn:microsoft.com/office/officeart/2017/3/layout/HorizontalLabelsTimeline"/>
    <dgm:cxn modelId="{31465B2B-BFE7-4122-8860-AFE256E69FC3}" type="presParOf" srcId="{A4A6BDD5-7A42-4126-AFCF-FD968B2D2EC1}" destId="{20FEA97A-C898-47FF-A68F-3B2CD421B686}" srcOrd="2" destOrd="0" presId="urn:microsoft.com/office/officeart/2017/3/layout/HorizontalLabelsTimeline"/>
    <dgm:cxn modelId="{6D8CA4EC-0874-4E1F-91FE-2272ADA9C384}" type="presParOf" srcId="{20FEA97A-C898-47FF-A68F-3B2CD421B686}" destId="{4C0E369A-0D15-4A7C-9DCE-0E81C3268429}" srcOrd="0" destOrd="0" presId="urn:microsoft.com/office/officeart/2017/3/layout/HorizontalLabelsTimeline"/>
    <dgm:cxn modelId="{F53D06D5-8EA5-4133-92E1-ADA4E1C92E49}" type="presParOf" srcId="{20FEA97A-C898-47FF-A68F-3B2CD421B686}" destId="{75974429-4355-4D2D-9F13-0A1947E573FE}" srcOrd="1" destOrd="0" presId="urn:microsoft.com/office/officeart/2017/3/layout/HorizontalLabelsTimeline"/>
    <dgm:cxn modelId="{C5073B1B-49DF-437D-BCA0-731CE4D62E8A}" type="presParOf" srcId="{75974429-4355-4D2D-9F13-0A1947E573FE}" destId="{E0C85056-AE95-49E5-8E1C-B14D77B84DCC}" srcOrd="0" destOrd="0" presId="urn:microsoft.com/office/officeart/2017/3/layout/HorizontalLabelsTimeline"/>
    <dgm:cxn modelId="{8414DAE3-50F8-4EF2-B076-73EEDE73A3DC}" type="presParOf" srcId="{75974429-4355-4D2D-9F13-0A1947E573FE}" destId="{0365B96F-9D6A-4B53-ACBD-AA23DE637AB5}" srcOrd="1" destOrd="0" presId="urn:microsoft.com/office/officeart/2017/3/layout/HorizontalLabelsTimeline"/>
    <dgm:cxn modelId="{9AE7AA25-22B5-4653-A4CF-DA01D3455A89}" type="presParOf" srcId="{20FEA97A-C898-47FF-A68F-3B2CD421B686}" destId="{7525153D-C3B0-403F-B7FC-D641684DA3B5}" srcOrd="2" destOrd="0" presId="urn:microsoft.com/office/officeart/2017/3/layout/HorizontalLabelsTimeline"/>
    <dgm:cxn modelId="{23795496-A7FC-4E55-AE01-AC7FB3E69DE3}" type="presParOf" srcId="{20FEA97A-C898-47FF-A68F-3B2CD421B686}" destId="{96C1E750-904F-4C21-A40E-05FCE6ED5243}" srcOrd="3" destOrd="0" presId="urn:microsoft.com/office/officeart/2017/3/layout/HorizontalLabelsTimeline"/>
    <dgm:cxn modelId="{CCD41921-9093-4E96-951C-B797DA4E0202}" type="presParOf" srcId="{20FEA97A-C898-47FF-A68F-3B2CD421B686}" destId="{D6A88416-52DC-4D4F-A4B8-9DB7119F773D}"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06E6D-515E-4C90-A515-8EB68ABDFDE8}">
      <dsp:nvSpPr>
        <dsp:cNvPr id="0" name=""/>
        <dsp:cNvSpPr/>
      </dsp:nvSpPr>
      <dsp:spPr>
        <a:xfrm>
          <a:off x="0" y="1773"/>
          <a:ext cx="3835583" cy="0"/>
        </a:xfrm>
        <a:prstGeom prst="line">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w="9525" cap="rnd" cmpd="sng" algn="ctr">
          <a:solidFill>
            <a:schemeClr val="accent2">
              <a:hueOff val="0"/>
              <a:satOff val="0"/>
              <a:lumOff val="0"/>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sp>
    <dsp:sp modelId="{719826E9-343A-43A5-B3A0-760A185F0AF5}">
      <dsp:nvSpPr>
        <dsp:cNvPr id="0" name=""/>
        <dsp:cNvSpPr/>
      </dsp:nvSpPr>
      <dsp:spPr>
        <a:xfrm>
          <a:off x="0" y="1773"/>
          <a:ext cx="3835583" cy="604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The Census</a:t>
          </a:r>
        </a:p>
      </dsp:txBody>
      <dsp:txXfrm>
        <a:off x="0" y="1773"/>
        <a:ext cx="3835583" cy="604775"/>
      </dsp:txXfrm>
    </dsp:sp>
    <dsp:sp modelId="{2E015EC2-5FDD-4A18-ACFE-4FB9FAC5857F}">
      <dsp:nvSpPr>
        <dsp:cNvPr id="0" name=""/>
        <dsp:cNvSpPr/>
      </dsp:nvSpPr>
      <dsp:spPr>
        <a:xfrm>
          <a:off x="0" y="606549"/>
          <a:ext cx="3835583" cy="0"/>
        </a:xfrm>
        <a:prstGeom prst="line">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w="9525" cap="rnd" cmpd="sng" algn="ctr">
          <a:solidFill>
            <a:schemeClr val="accent2">
              <a:hueOff val="0"/>
              <a:satOff val="0"/>
              <a:lumOff val="0"/>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sp>
    <dsp:sp modelId="{0EBC2A9D-C7AD-4B40-9872-0933754544AD}">
      <dsp:nvSpPr>
        <dsp:cNvPr id="0" name=""/>
        <dsp:cNvSpPr/>
      </dsp:nvSpPr>
      <dsp:spPr>
        <a:xfrm>
          <a:off x="0" y="606549"/>
          <a:ext cx="3835583" cy="604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Terms and Definitions</a:t>
          </a:r>
        </a:p>
      </dsp:txBody>
      <dsp:txXfrm>
        <a:off x="0" y="606549"/>
        <a:ext cx="3835583" cy="604775"/>
      </dsp:txXfrm>
    </dsp:sp>
    <dsp:sp modelId="{6D297280-0807-4B18-97FE-B70102FA7881}">
      <dsp:nvSpPr>
        <dsp:cNvPr id="0" name=""/>
        <dsp:cNvSpPr/>
      </dsp:nvSpPr>
      <dsp:spPr>
        <a:xfrm>
          <a:off x="0" y="1211324"/>
          <a:ext cx="3835583" cy="0"/>
        </a:xfrm>
        <a:prstGeom prst="line">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w="9525" cap="rnd" cmpd="sng" algn="ctr">
          <a:solidFill>
            <a:schemeClr val="accent2">
              <a:hueOff val="0"/>
              <a:satOff val="0"/>
              <a:lumOff val="0"/>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sp>
    <dsp:sp modelId="{D5A59EAE-6EA5-4970-AF39-D6702E34FB88}">
      <dsp:nvSpPr>
        <dsp:cNvPr id="0" name=""/>
        <dsp:cNvSpPr/>
      </dsp:nvSpPr>
      <dsp:spPr>
        <a:xfrm>
          <a:off x="0" y="1211324"/>
          <a:ext cx="3835583" cy="604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The Landmark Report</a:t>
          </a:r>
        </a:p>
      </dsp:txBody>
      <dsp:txXfrm>
        <a:off x="0" y="1211324"/>
        <a:ext cx="3835583" cy="604775"/>
      </dsp:txXfrm>
    </dsp:sp>
    <dsp:sp modelId="{89A93012-F009-4D78-A10F-D2F950E5064E}">
      <dsp:nvSpPr>
        <dsp:cNvPr id="0" name=""/>
        <dsp:cNvSpPr/>
      </dsp:nvSpPr>
      <dsp:spPr>
        <a:xfrm>
          <a:off x="0" y="1816099"/>
          <a:ext cx="3835583" cy="0"/>
        </a:xfrm>
        <a:prstGeom prst="line">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w="9525" cap="rnd" cmpd="sng" algn="ctr">
          <a:solidFill>
            <a:schemeClr val="accent2">
              <a:hueOff val="0"/>
              <a:satOff val="0"/>
              <a:lumOff val="0"/>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sp>
    <dsp:sp modelId="{9C2D56DC-3A8E-46A1-8C88-4F0D51674053}">
      <dsp:nvSpPr>
        <dsp:cNvPr id="0" name=""/>
        <dsp:cNvSpPr/>
      </dsp:nvSpPr>
      <dsp:spPr>
        <a:xfrm>
          <a:off x="0" y="1816099"/>
          <a:ext cx="3835583" cy="604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Health Equity</a:t>
          </a:r>
        </a:p>
      </dsp:txBody>
      <dsp:txXfrm>
        <a:off x="0" y="1816099"/>
        <a:ext cx="3835583" cy="604775"/>
      </dsp:txXfrm>
    </dsp:sp>
    <dsp:sp modelId="{E8118AD9-2107-48AC-8CD0-B7D95CADBAF1}">
      <dsp:nvSpPr>
        <dsp:cNvPr id="0" name=""/>
        <dsp:cNvSpPr/>
      </dsp:nvSpPr>
      <dsp:spPr>
        <a:xfrm>
          <a:off x="0" y="2420875"/>
          <a:ext cx="3835583" cy="0"/>
        </a:xfrm>
        <a:prstGeom prst="line">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w="9525" cap="rnd" cmpd="sng" algn="ctr">
          <a:solidFill>
            <a:schemeClr val="accent2">
              <a:hueOff val="0"/>
              <a:satOff val="0"/>
              <a:lumOff val="0"/>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sp>
    <dsp:sp modelId="{5D022723-DA02-46F0-862A-B82D67C1876C}">
      <dsp:nvSpPr>
        <dsp:cNvPr id="0" name=""/>
        <dsp:cNvSpPr/>
      </dsp:nvSpPr>
      <dsp:spPr>
        <a:xfrm>
          <a:off x="0" y="2420875"/>
          <a:ext cx="3835583" cy="604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Health Equity and You</a:t>
          </a:r>
        </a:p>
      </dsp:txBody>
      <dsp:txXfrm>
        <a:off x="0" y="2420875"/>
        <a:ext cx="3835583" cy="604775"/>
      </dsp:txXfrm>
    </dsp:sp>
    <dsp:sp modelId="{F1D3EF23-2C9C-49B4-B29F-5D856D1695DB}">
      <dsp:nvSpPr>
        <dsp:cNvPr id="0" name=""/>
        <dsp:cNvSpPr/>
      </dsp:nvSpPr>
      <dsp:spPr>
        <a:xfrm>
          <a:off x="0" y="3025650"/>
          <a:ext cx="3835583" cy="0"/>
        </a:xfrm>
        <a:prstGeom prst="line">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w="9525" cap="rnd" cmpd="sng" algn="ctr">
          <a:solidFill>
            <a:schemeClr val="accent2">
              <a:hueOff val="0"/>
              <a:satOff val="0"/>
              <a:lumOff val="0"/>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sp>
    <dsp:sp modelId="{CE363DA5-2184-4BA3-A029-9CF8FFB559C1}">
      <dsp:nvSpPr>
        <dsp:cNvPr id="0" name=""/>
        <dsp:cNvSpPr/>
      </dsp:nvSpPr>
      <dsp:spPr>
        <a:xfrm>
          <a:off x="0" y="3025650"/>
          <a:ext cx="3835583" cy="604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Questions</a:t>
          </a:r>
        </a:p>
      </dsp:txBody>
      <dsp:txXfrm>
        <a:off x="0" y="3025650"/>
        <a:ext cx="3835583" cy="604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62A6D-BF47-43C4-A1B7-028B26BC2976}">
      <dsp:nvSpPr>
        <dsp:cNvPr id="0" name=""/>
        <dsp:cNvSpPr/>
      </dsp:nvSpPr>
      <dsp:spPr>
        <a:xfrm>
          <a:off x="0" y="1878885"/>
          <a:ext cx="5963920" cy="0"/>
        </a:xfrm>
        <a:prstGeom prst="lin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7C3690-30C6-4AD0-B8AB-A05A426926B4}">
      <dsp:nvSpPr>
        <dsp:cNvPr id="0" name=""/>
        <dsp:cNvSpPr/>
      </dsp:nvSpPr>
      <dsp:spPr>
        <a:xfrm>
          <a:off x="178917" y="1164908"/>
          <a:ext cx="2624124" cy="45093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sz="1600" kern="1200"/>
            <a:t>the 1800 and early 1900s</a:t>
          </a:r>
        </a:p>
      </dsp:txBody>
      <dsp:txXfrm>
        <a:off x="178917" y="1164908"/>
        <a:ext cx="2624124" cy="450932"/>
      </dsp:txXfrm>
    </dsp:sp>
    <dsp:sp modelId="{72875BB1-E3B9-4149-8F18-180A96526581}">
      <dsp:nvSpPr>
        <dsp:cNvPr id="0" name=""/>
        <dsp:cNvSpPr/>
      </dsp:nvSpPr>
      <dsp:spPr>
        <a:xfrm>
          <a:off x="178917" y="171095"/>
          <a:ext cx="2624124" cy="993812"/>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During the 1800 and early 1900s: White, Black and Other Colored (Indians, Chinese and Japanese)</a:t>
          </a:r>
        </a:p>
      </dsp:txBody>
      <dsp:txXfrm>
        <a:off x="178917" y="171095"/>
        <a:ext cx="2624124" cy="993812"/>
      </dsp:txXfrm>
    </dsp:sp>
    <dsp:sp modelId="{92DA64B3-C6C7-48BC-88C6-2B0036BF6572}">
      <dsp:nvSpPr>
        <dsp:cNvPr id="0" name=""/>
        <dsp:cNvSpPr/>
      </dsp:nvSpPr>
      <dsp:spPr>
        <a:xfrm>
          <a:off x="1490980" y="1615841"/>
          <a:ext cx="0" cy="263043"/>
        </a:xfrm>
        <a:prstGeom prst="line">
          <a:avLst/>
        </a:pr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E0FEB9-8D5F-4B46-95C7-DD1CC648D068}">
      <dsp:nvSpPr>
        <dsp:cNvPr id="0" name=""/>
        <dsp:cNvSpPr/>
      </dsp:nvSpPr>
      <dsp:spPr>
        <a:xfrm>
          <a:off x="3160877" y="2141928"/>
          <a:ext cx="2624124" cy="45093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711200">
            <a:lnSpc>
              <a:spcPct val="90000"/>
            </a:lnSpc>
            <a:spcBef>
              <a:spcPct val="0"/>
            </a:spcBef>
            <a:spcAft>
              <a:spcPct val="35000"/>
            </a:spcAft>
            <a:buNone/>
            <a:defRPr b="1"/>
          </a:pPr>
          <a:r>
            <a:rPr lang="en-US" sz="1600" kern="1200"/>
            <a:t>1930</a:t>
          </a:r>
        </a:p>
      </dsp:txBody>
      <dsp:txXfrm>
        <a:off x="3160877" y="2141928"/>
        <a:ext cx="2624124" cy="450932"/>
      </dsp:txXfrm>
    </dsp:sp>
    <dsp:sp modelId="{58875E9E-46AE-4A73-B3BA-04F3B9AC3A7D}">
      <dsp:nvSpPr>
        <dsp:cNvPr id="0" name=""/>
        <dsp:cNvSpPr/>
      </dsp:nvSpPr>
      <dsp:spPr>
        <a:xfrm>
          <a:off x="3160877" y="2592861"/>
          <a:ext cx="2624124" cy="79505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Other was added to the colored group to include Mexicans</a:t>
          </a:r>
        </a:p>
      </dsp:txBody>
      <dsp:txXfrm>
        <a:off x="3160877" y="2592861"/>
        <a:ext cx="2624124" cy="795050"/>
      </dsp:txXfrm>
    </dsp:sp>
    <dsp:sp modelId="{079D3D24-3B7D-4DA3-A7CC-787144E7F684}">
      <dsp:nvSpPr>
        <dsp:cNvPr id="0" name=""/>
        <dsp:cNvSpPr/>
      </dsp:nvSpPr>
      <dsp:spPr>
        <a:xfrm>
          <a:off x="4472939" y="1878884"/>
          <a:ext cx="0" cy="263043"/>
        </a:xfrm>
        <a:prstGeom prst="line">
          <a:avLst/>
        </a:pr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6FD740-0106-4BF0-886C-9C45D034221B}">
      <dsp:nvSpPr>
        <dsp:cNvPr id="0" name=""/>
        <dsp:cNvSpPr/>
      </dsp:nvSpPr>
      <dsp:spPr>
        <a:xfrm rot="2700000">
          <a:off x="1461751" y="1849656"/>
          <a:ext cx="58457" cy="58457"/>
        </a:xfrm>
        <a:prstGeom prst="rect">
          <a:avLst/>
        </a:prstGeom>
        <a:solidFill>
          <a:schemeClr val="accent1">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2C8134-A93B-4563-AA7E-64283335F955}">
      <dsp:nvSpPr>
        <dsp:cNvPr id="0" name=""/>
        <dsp:cNvSpPr/>
      </dsp:nvSpPr>
      <dsp:spPr>
        <a:xfrm rot="2700000">
          <a:off x="4443711" y="1849656"/>
          <a:ext cx="58457" cy="58457"/>
        </a:xfrm>
        <a:prstGeom prst="rect">
          <a:avLst/>
        </a:prstGeom>
        <a:solidFill>
          <a:schemeClr val="accent1">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571B5-E8BD-489C-8BAE-B66C6482DDE4}">
      <dsp:nvSpPr>
        <dsp:cNvPr id="0" name=""/>
        <dsp:cNvSpPr/>
      </dsp:nvSpPr>
      <dsp:spPr>
        <a:xfrm>
          <a:off x="0" y="1938374"/>
          <a:ext cx="5628638" cy="0"/>
        </a:xfrm>
        <a:prstGeom prst="lin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8EF98F-A64F-49AE-BF00-9A08820747E3}">
      <dsp:nvSpPr>
        <dsp:cNvPr id="0" name=""/>
        <dsp:cNvSpPr/>
      </dsp:nvSpPr>
      <dsp:spPr>
        <a:xfrm>
          <a:off x="168859" y="1201791"/>
          <a:ext cx="2476601" cy="465209"/>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622300">
            <a:lnSpc>
              <a:spcPct val="90000"/>
            </a:lnSpc>
            <a:spcBef>
              <a:spcPct val="0"/>
            </a:spcBef>
            <a:spcAft>
              <a:spcPct val="35000"/>
            </a:spcAft>
            <a:buNone/>
            <a:defRPr b="1"/>
          </a:pPr>
          <a:r>
            <a:rPr lang="en-US" sz="1400" kern="1200"/>
            <a:t>1993</a:t>
          </a:r>
        </a:p>
      </dsp:txBody>
      <dsp:txXfrm>
        <a:off x="168859" y="1201791"/>
        <a:ext cx="2476601" cy="465209"/>
      </dsp:txXfrm>
    </dsp:sp>
    <dsp:sp modelId="{AA89CA8D-4AB4-44CE-8A2C-BC6ABD4E711C}">
      <dsp:nvSpPr>
        <dsp:cNvPr id="0" name=""/>
        <dsp:cNvSpPr/>
      </dsp:nvSpPr>
      <dsp:spPr>
        <a:xfrm>
          <a:off x="168859" y="0"/>
          <a:ext cx="2476601" cy="1201791"/>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a:t>In 1993: the Office of Management and Budget (OMB) began to further look at classifications as the Hispanic population grew and because it was impossible to talk about vital statistics.</a:t>
          </a:r>
        </a:p>
      </dsp:txBody>
      <dsp:txXfrm>
        <a:off x="168859" y="0"/>
        <a:ext cx="2476601" cy="1201791"/>
      </dsp:txXfrm>
    </dsp:sp>
    <dsp:sp modelId="{FE612024-05F6-467A-9737-82CCACEB5CAD}">
      <dsp:nvSpPr>
        <dsp:cNvPr id="0" name=""/>
        <dsp:cNvSpPr/>
      </dsp:nvSpPr>
      <dsp:spPr>
        <a:xfrm>
          <a:off x="1407159" y="1667001"/>
          <a:ext cx="0" cy="271372"/>
        </a:xfrm>
        <a:prstGeom prst="line">
          <a:avLst/>
        </a:pr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C0E369A-0D15-4A7C-9DCE-0E81C3268429}">
      <dsp:nvSpPr>
        <dsp:cNvPr id="0" name=""/>
        <dsp:cNvSpPr/>
      </dsp:nvSpPr>
      <dsp:spPr>
        <a:xfrm>
          <a:off x="2983178" y="2209746"/>
          <a:ext cx="2476601" cy="465209"/>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622300">
            <a:lnSpc>
              <a:spcPct val="90000"/>
            </a:lnSpc>
            <a:spcBef>
              <a:spcPct val="0"/>
            </a:spcBef>
            <a:spcAft>
              <a:spcPct val="35000"/>
            </a:spcAft>
            <a:buNone/>
            <a:defRPr b="1"/>
          </a:pPr>
          <a:r>
            <a:rPr lang="en-US" sz="1400" kern="1200"/>
            <a:t>2000</a:t>
          </a:r>
        </a:p>
      </dsp:txBody>
      <dsp:txXfrm>
        <a:off x="2983178" y="2209746"/>
        <a:ext cx="2476601" cy="465209"/>
      </dsp:txXfrm>
    </dsp:sp>
    <dsp:sp modelId="{E0C85056-AE95-49E5-8E1C-B14D77B84DCC}">
      <dsp:nvSpPr>
        <dsp:cNvPr id="0" name=""/>
        <dsp:cNvSpPr/>
      </dsp:nvSpPr>
      <dsp:spPr>
        <a:xfrm>
          <a:off x="2983178" y="2674956"/>
          <a:ext cx="2476601" cy="1201791"/>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a:t>In 2000: the new categories were used in the decennial census; other federal programs had to adopt the standard by January 1, 2003 for all data collection mechanisms. </a:t>
          </a:r>
        </a:p>
      </dsp:txBody>
      <dsp:txXfrm>
        <a:off x="2983178" y="2674956"/>
        <a:ext cx="2476601" cy="1201791"/>
      </dsp:txXfrm>
    </dsp:sp>
    <dsp:sp modelId="{7525153D-C3B0-403F-B7FC-D641684DA3B5}">
      <dsp:nvSpPr>
        <dsp:cNvPr id="0" name=""/>
        <dsp:cNvSpPr/>
      </dsp:nvSpPr>
      <dsp:spPr>
        <a:xfrm>
          <a:off x="4221479" y="1938373"/>
          <a:ext cx="0" cy="271372"/>
        </a:xfrm>
        <a:prstGeom prst="line">
          <a:avLst/>
        </a:pr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D49B022-FBD0-4A07-8496-4269B9568390}">
      <dsp:nvSpPr>
        <dsp:cNvPr id="0" name=""/>
        <dsp:cNvSpPr/>
      </dsp:nvSpPr>
      <dsp:spPr>
        <a:xfrm rot="2700000">
          <a:off x="1377005" y="1908219"/>
          <a:ext cx="60308" cy="60308"/>
        </a:xfrm>
        <a:prstGeom prst="rect">
          <a:avLst/>
        </a:prstGeom>
        <a:solidFill>
          <a:schemeClr val="accent1">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C1E750-904F-4C21-A40E-05FCE6ED5243}">
      <dsp:nvSpPr>
        <dsp:cNvPr id="0" name=""/>
        <dsp:cNvSpPr/>
      </dsp:nvSpPr>
      <dsp:spPr>
        <a:xfrm rot="2700000">
          <a:off x="4191325" y="1908219"/>
          <a:ext cx="60308" cy="60308"/>
        </a:xfrm>
        <a:prstGeom prst="rect">
          <a:avLst/>
        </a:prstGeom>
        <a:solidFill>
          <a:schemeClr val="accent1">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57A4B5-F8CB-4E07-B680-CDFC83D65E7F}" type="datetimeFigureOut">
              <a:rPr lang="en-US" smtClean="0"/>
              <a:t>3/15/2023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3C1F3-532D-4F84-8623-D2294C92D8F1}" type="slidenum">
              <a:rPr lang="en-US" smtClean="0"/>
              <a:t>‹#›</a:t>
            </a:fld>
            <a:endParaRPr lang="en-US"/>
          </a:p>
        </p:txBody>
      </p:sp>
    </p:spTree>
    <p:extLst>
      <p:ext uri="{BB962C8B-B14F-4D97-AF65-F5344CB8AC3E}">
        <p14:creationId xmlns:p14="http://schemas.microsoft.com/office/powerpoint/2010/main" val="676479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8FBEB6-87A3-4235-A209-C1155B0B1406}" type="slidenum">
              <a:rPr lang="en-US" smtClean="0"/>
              <a:pPr fontAlgn="base">
                <a:spcBef>
                  <a:spcPct val="0"/>
                </a:spcBef>
                <a:spcAft>
                  <a:spcPct val="0"/>
                </a:spcAft>
                <a:defRPr/>
              </a:pPr>
              <a:t>11</a:t>
            </a:fld>
            <a:endParaRPr lang="en-US"/>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637215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91621" y="4420314"/>
            <a:ext cx="6236683" cy="4575413"/>
          </a:xfrm>
        </p:spPr>
        <p:txBody>
          <a:bodyPr/>
          <a:lstStyle/>
          <a:p>
            <a:r>
              <a:rPr lang="en-US" dirty="0"/>
              <a:t>SES: Socioeconomic status (SES) is among those most frequently implicated as a contributor to the disparities in health observed among U.S. populations. </a:t>
            </a:r>
          </a:p>
          <a:p>
            <a:endParaRPr lang="en-US" dirty="0"/>
          </a:p>
          <a:p>
            <a:r>
              <a:rPr lang="en-US" dirty="0"/>
              <a:t>SES, as it relates to health status/healthcare, is an attempt to capture an individual's or group's access to the basic resources required to achieve and maintain good health. </a:t>
            </a:r>
          </a:p>
          <a:p>
            <a:endParaRPr lang="en-US" dirty="0"/>
          </a:p>
          <a:p>
            <a:r>
              <a:rPr lang="en-US" i="1" dirty="0"/>
              <a:t>Socioeconomic status</a:t>
            </a:r>
            <a:r>
              <a:rPr lang="en-US" dirty="0"/>
              <a:t> (SES) measures a person’s social, economic, and work status.</a:t>
            </a:r>
          </a:p>
          <a:p>
            <a:pPr lvl="1"/>
            <a:r>
              <a:rPr lang="en-US" i="1" dirty="0"/>
              <a:t>Social status</a:t>
            </a:r>
            <a:r>
              <a:rPr lang="en-US" dirty="0"/>
              <a:t> is measured by how many years a person spent in school.</a:t>
            </a:r>
          </a:p>
          <a:p>
            <a:pPr lvl="1"/>
            <a:r>
              <a:rPr lang="en-US" i="1" dirty="0"/>
              <a:t>Economic status</a:t>
            </a:r>
            <a:r>
              <a:rPr lang="en-US" dirty="0"/>
              <a:t> is measured by how much money a person earns each year.</a:t>
            </a:r>
          </a:p>
          <a:p>
            <a:pPr lvl="1"/>
            <a:r>
              <a:rPr lang="en-US" i="1" dirty="0"/>
              <a:t>Work status</a:t>
            </a:r>
            <a:r>
              <a:rPr lang="en-US" dirty="0"/>
              <a:t> is measured by a person’s job.</a:t>
            </a:r>
          </a:p>
          <a:p>
            <a:endParaRPr lang="en-US" dirty="0"/>
          </a:p>
          <a:p>
            <a:r>
              <a:rPr lang="en-US" dirty="0"/>
              <a:t>Geographical disparities: </a:t>
            </a:r>
          </a:p>
          <a:p>
            <a:r>
              <a:rPr lang="en-US" dirty="0"/>
              <a:t>          Location</a:t>
            </a:r>
          </a:p>
          <a:p>
            <a:pPr lvl="1"/>
            <a:r>
              <a:rPr lang="en-US" dirty="0"/>
              <a:t>Zip codes</a:t>
            </a:r>
          </a:p>
          <a:p>
            <a:pPr lvl="1"/>
            <a:r>
              <a:rPr lang="en-US" dirty="0"/>
              <a:t>Health care services</a:t>
            </a:r>
          </a:p>
          <a:p>
            <a:pPr lvl="1"/>
            <a:r>
              <a:rPr lang="en-US" dirty="0"/>
              <a:t>Markets</a:t>
            </a:r>
          </a:p>
          <a:p>
            <a:pPr lvl="1"/>
            <a:r>
              <a:rPr lang="en-US" dirty="0"/>
              <a:t>Activities</a:t>
            </a:r>
          </a:p>
          <a:p>
            <a:endParaRPr lang="en-US" dirty="0"/>
          </a:p>
          <a:p>
            <a:r>
              <a:rPr lang="en-US" dirty="0"/>
              <a:t>Health literacy: “the degree to which individuals have the capacity to obtain, process, and understand basic health information and services needed to make appropriate health decisions.”</a:t>
            </a:r>
          </a:p>
        </p:txBody>
      </p:sp>
      <p:sp>
        <p:nvSpPr>
          <p:cNvPr id="4" name="Slide Number Placeholder 3"/>
          <p:cNvSpPr>
            <a:spLocks noGrp="1"/>
          </p:cNvSpPr>
          <p:nvPr>
            <p:ph type="sldNum" sz="quarter" idx="10"/>
          </p:nvPr>
        </p:nvSpPr>
        <p:spPr/>
        <p:txBody>
          <a:bodyPr/>
          <a:lstStyle/>
          <a:p>
            <a:fld id="{01F2A70B-78F2-4DCF-B53B-C990D2FAFB8A}" type="slidenum">
              <a:rPr lang="en-US" smtClean="0"/>
              <a:t>20</a:t>
            </a:fld>
            <a:endParaRPr lang="en-US"/>
          </a:p>
        </p:txBody>
      </p:sp>
    </p:spTree>
    <p:extLst>
      <p:ext uri="{BB962C8B-B14F-4D97-AF65-F5344CB8AC3E}">
        <p14:creationId xmlns:p14="http://schemas.microsoft.com/office/powerpoint/2010/main" val="350226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4022349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1887617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2215705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8FBEB6-87A3-4235-A209-C1155B0B1406}" type="slidenum">
              <a:rPr lang="en-US" smtClean="0"/>
              <a:pPr fontAlgn="base">
                <a:spcBef>
                  <a:spcPct val="0"/>
                </a:spcBef>
                <a:spcAft>
                  <a:spcPct val="0"/>
                </a:spcAft>
                <a:defRPr/>
              </a:pPr>
              <a:t>15</a:t>
            </a:fld>
            <a:endParaRPr lang="en-US"/>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4081080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BB1223-728C-4D5F-9ED9-32263EF383EB}" type="slidenum">
              <a:rPr lang="en-US" smtClean="0"/>
              <a:pPr fontAlgn="base">
                <a:spcBef>
                  <a:spcPct val="0"/>
                </a:spcBef>
                <a:spcAft>
                  <a:spcPct val="0"/>
                </a:spcAft>
                <a:defRPr/>
              </a:pPr>
              <a:t>16</a:t>
            </a:fld>
            <a:endParaRPr lang="en-US"/>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810278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8FBEB6-87A3-4235-A209-C1155B0B1406}" type="slidenum">
              <a:rPr lang="en-US" smtClean="0"/>
              <a:pPr fontAlgn="base">
                <a:spcBef>
                  <a:spcPct val="0"/>
                </a:spcBef>
                <a:spcAft>
                  <a:spcPct val="0"/>
                </a:spcAft>
                <a:defRPr/>
              </a:pPr>
              <a:t>17</a:t>
            </a:fld>
            <a:endParaRPr lang="en-US"/>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1467422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FAB867-B535-463C-B7E3-1B73C1D574C0}" type="slidenum">
              <a:rPr lang="en-US"/>
              <a:pPr/>
              <a:t>18</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731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EF8BFB-273B-4220-A819-E306D5D497AD}" type="slidenum">
              <a:rPr lang="en-US"/>
              <a:pPr/>
              <a:t>19</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2336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5C6B1B-BD5B-4F1A-BDCD-F8EC2C22A1D4}"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1270886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5C6B1B-BD5B-4F1A-BDCD-F8EC2C22A1D4}" type="datetimeFigureOut">
              <a:rPr lang="en-US" smtClean="0"/>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9297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DD5C6B1B-BD5B-4F1A-BDCD-F8EC2C22A1D4}"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693259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DD5C6B1B-BD5B-4F1A-BDCD-F8EC2C22A1D4}" type="datetimeFigureOut">
              <a:rPr lang="en-US" smtClean="0"/>
              <a:t>3/15/2023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4013829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5C6B1B-BD5B-4F1A-BDCD-F8EC2C22A1D4}"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1174886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5C6B1B-BD5B-4F1A-BDCD-F8EC2C22A1D4}"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43654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5C6B1B-BD5B-4F1A-BDCD-F8EC2C22A1D4}"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1398912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5C6B1B-BD5B-4F1A-BDCD-F8EC2C22A1D4}"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235284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5C6B1B-BD5B-4F1A-BDCD-F8EC2C22A1D4}" type="datetimeFigureOut">
              <a:rPr lang="en-US" smtClean="0"/>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2491447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5C6B1B-BD5B-4F1A-BDCD-F8EC2C22A1D4}" type="datetimeFigureOut">
              <a:rPr lang="en-US" smtClean="0"/>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3554110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5C6B1B-BD5B-4F1A-BDCD-F8EC2C22A1D4}" type="datetimeFigureOut">
              <a:rPr lang="en-US" smtClean="0"/>
              <a:t>3/15/2023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156621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5C6B1B-BD5B-4F1A-BDCD-F8EC2C22A1D4}" type="datetimeFigureOut">
              <a:rPr lang="en-US" smtClean="0"/>
              <a:t>3/15/2023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291199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5C6B1B-BD5B-4F1A-BDCD-F8EC2C22A1D4}" type="datetimeFigureOut">
              <a:rPr lang="en-US" smtClean="0"/>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2256648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D5C6B1B-BD5B-4F1A-BDCD-F8EC2C22A1D4}" type="datetimeFigureOut">
              <a:rPr lang="en-US" smtClean="0"/>
              <a:t>3/15/2023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640CBB27-5E50-4DD9-BB02-7B328CBA3BE8}" type="slidenum">
              <a:rPr lang="en-US" smtClean="0"/>
              <a:t>‹#›</a:t>
            </a:fld>
            <a:endParaRPr lang="en-US"/>
          </a:p>
        </p:txBody>
      </p:sp>
    </p:spTree>
    <p:extLst>
      <p:ext uri="{BB962C8B-B14F-4D97-AF65-F5344CB8AC3E}">
        <p14:creationId xmlns:p14="http://schemas.microsoft.com/office/powerpoint/2010/main" val="39336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D5C6B1B-BD5B-4F1A-BDCD-F8EC2C22A1D4}" type="datetimeFigureOut">
              <a:rPr lang="en-US" smtClean="0"/>
              <a:t>3/15/2023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40CBB27-5E50-4DD9-BB02-7B328CBA3BE8}" type="slidenum">
              <a:rPr lang="en-US" smtClean="0"/>
              <a:t>‹#›</a:t>
            </a:fld>
            <a:endParaRPr lang="en-US"/>
          </a:p>
        </p:txBody>
      </p:sp>
    </p:spTree>
    <p:extLst>
      <p:ext uri="{BB962C8B-B14F-4D97-AF65-F5344CB8AC3E}">
        <p14:creationId xmlns:p14="http://schemas.microsoft.com/office/powerpoint/2010/main" val="23846428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www.healthypeople.gov/2020/about/foundation-health-measures/Disparitie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www.cdc.gov/healthequity/whatis/videos/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govinfo.gov/content/pkg/FR-1997-10-30/pdf/97-28653.pdf"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23A50-5475-1840-6F0F-E0F750298860}"/>
              </a:ext>
            </a:extLst>
          </p:cNvPr>
          <p:cNvSpPr>
            <a:spLocks noGrp="1"/>
          </p:cNvSpPr>
          <p:nvPr>
            <p:ph type="ctrTitle"/>
          </p:nvPr>
        </p:nvSpPr>
        <p:spPr>
          <a:xfrm>
            <a:off x="789708" y="666351"/>
            <a:ext cx="10558405" cy="3044335"/>
          </a:xfrm>
        </p:spPr>
        <p:txBody>
          <a:bodyPr anchor="b">
            <a:normAutofit/>
          </a:bodyPr>
          <a:lstStyle/>
          <a:p>
            <a:r>
              <a:rPr lang="en-US" sz="4800" dirty="0">
                <a:solidFill>
                  <a:schemeClr val="bg1"/>
                </a:solidFill>
              </a:rPr>
              <a:t>Health Disparities, Inequities, and Inequalities</a:t>
            </a:r>
          </a:p>
        </p:txBody>
      </p:sp>
      <p:sp>
        <p:nvSpPr>
          <p:cNvPr id="3" name="Subtitle 2">
            <a:extLst>
              <a:ext uri="{FF2B5EF4-FFF2-40B4-BE49-F238E27FC236}">
                <a16:creationId xmlns:a16="http://schemas.microsoft.com/office/drawing/2014/main" id="{663877CB-A7A9-7DDD-80BD-CC657B73E79A}"/>
              </a:ext>
            </a:extLst>
          </p:cNvPr>
          <p:cNvSpPr>
            <a:spLocks noGrp="1"/>
          </p:cNvSpPr>
          <p:nvPr>
            <p:ph type="subTitle" idx="1"/>
          </p:nvPr>
        </p:nvSpPr>
        <p:spPr>
          <a:xfrm>
            <a:off x="789708" y="3866064"/>
            <a:ext cx="10558405" cy="2234485"/>
          </a:xfrm>
        </p:spPr>
        <p:txBody>
          <a:bodyPr anchor="t">
            <a:normAutofit/>
          </a:bodyPr>
          <a:lstStyle/>
          <a:p>
            <a:r>
              <a:rPr lang="en-US" dirty="0">
                <a:solidFill>
                  <a:schemeClr val="bg1"/>
                </a:solidFill>
              </a:rPr>
              <a:t>Dr. Kimberly Henderson</a:t>
            </a:r>
          </a:p>
          <a:p>
            <a:r>
              <a:rPr lang="en-US" dirty="0">
                <a:solidFill>
                  <a:schemeClr val="bg1"/>
                </a:solidFill>
              </a:rPr>
              <a:t>March 15, 2023</a:t>
            </a:r>
          </a:p>
          <a:p>
            <a:endParaRPr lang="en-US" dirty="0">
              <a:solidFill>
                <a:schemeClr val="bg1"/>
              </a:solidFill>
            </a:endParaRPr>
          </a:p>
        </p:txBody>
      </p:sp>
    </p:spTree>
    <p:extLst>
      <p:ext uri="{BB962C8B-B14F-4D97-AF65-F5344CB8AC3E}">
        <p14:creationId xmlns:p14="http://schemas.microsoft.com/office/powerpoint/2010/main" val="1427755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6AF9-62AA-7F91-D8A1-D798584F719A}"/>
              </a:ext>
            </a:extLst>
          </p:cNvPr>
          <p:cNvSpPr>
            <a:spLocks noGrp="1"/>
          </p:cNvSpPr>
          <p:nvPr>
            <p:ph type="title"/>
          </p:nvPr>
        </p:nvSpPr>
        <p:spPr/>
        <p:txBody>
          <a:bodyPr/>
          <a:lstStyle/>
          <a:p>
            <a:r>
              <a:rPr lang="en-US" dirty="0"/>
              <a:t>Terms and Definitions</a:t>
            </a:r>
          </a:p>
        </p:txBody>
      </p:sp>
    </p:spTree>
    <p:extLst>
      <p:ext uri="{BB962C8B-B14F-4D97-AF65-F5344CB8AC3E}">
        <p14:creationId xmlns:p14="http://schemas.microsoft.com/office/powerpoint/2010/main" val="267259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dirty="0"/>
              <a:t>Defining Health Disparities</a:t>
            </a:r>
          </a:p>
        </p:txBody>
      </p:sp>
      <p:sp>
        <p:nvSpPr>
          <p:cNvPr id="15363" name="Rectangle 3"/>
          <p:cNvSpPr>
            <a:spLocks noGrp="1" noChangeArrowheads="1"/>
          </p:cNvSpPr>
          <p:nvPr>
            <p:ph idx="1"/>
          </p:nvPr>
        </p:nvSpPr>
        <p:spPr/>
        <p:txBody>
          <a:bodyPr anchor="ctr">
            <a:normAutofit/>
          </a:bodyPr>
          <a:lstStyle/>
          <a:p>
            <a:r>
              <a:rPr lang="en-US" sz="2400" dirty="0"/>
              <a:t>In the United States the term most often used is racial and ethnic health disparities. Yet there is no clear definition of this term nor is their uniformity on how to measure these disparities. </a:t>
            </a:r>
          </a:p>
          <a:p>
            <a:pPr eaLnBrk="1" hangingPunct="1">
              <a:buFontTx/>
              <a:buNone/>
            </a:pPr>
            <a:endParaRPr lang="en-US" sz="2400" dirty="0"/>
          </a:p>
        </p:txBody>
      </p:sp>
    </p:spTree>
    <p:extLst>
      <p:ext uri="{BB962C8B-B14F-4D97-AF65-F5344CB8AC3E}">
        <p14:creationId xmlns:p14="http://schemas.microsoft.com/office/powerpoint/2010/main" val="275030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Inequalities</a:t>
            </a:r>
          </a:p>
        </p:txBody>
      </p:sp>
      <p:sp>
        <p:nvSpPr>
          <p:cNvPr id="3" name="Content Placeholder 2"/>
          <p:cNvSpPr>
            <a:spLocks noGrp="1"/>
          </p:cNvSpPr>
          <p:nvPr>
            <p:ph idx="1"/>
          </p:nvPr>
        </p:nvSpPr>
        <p:spPr>
          <a:xfrm>
            <a:off x="827424" y="2460412"/>
            <a:ext cx="10554574" cy="3636511"/>
          </a:xfrm>
        </p:spPr>
        <p:txBody>
          <a:bodyPr anchor="ctr">
            <a:normAutofit/>
          </a:bodyPr>
          <a:lstStyle/>
          <a:p>
            <a:r>
              <a:rPr lang="en-US" sz="2200" dirty="0">
                <a:ea typeface="Tahoma" panose="020B0604030504040204" pitchFamily="34" charset="0"/>
                <a:cs typeface="Tahoma" panose="020B0604030504040204" pitchFamily="34" charset="0"/>
              </a:rPr>
              <a:t>Is another term used to designate difference, variations, and disparities in the health achievements of individuals and groups (</a:t>
            </a:r>
            <a:r>
              <a:rPr lang="en-US" sz="2200" dirty="0" err="1">
                <a:ea typeface="Tahoma" panose="020B0604030504040204" pitchFamily="34" charset="0"/>
                <a:cs typeface="Tahoma" panose="020B0604030504040204" pitchFamily="34" charset="0"/>
              </a:rPr>
              <a:t>Kawachi</a:t>
            </a:r>
            <a:r>
              <a:rPr lang="en-US" sz="2200" dirty="0">
                <a:ea typeface="Tahoma" panose="020B0604030504040204" pitchFamily="34" charset="0"/>
                <a:cs typeface="Tahoma" panose="020B0604030504040204" pitchFamily="34" charset="0"/>
              </a:rPr>
              <a:t>, Subramanian &amp; Almeida-</a:t>
            </a:r>
            <a:r>
              <a:rPr lang="en-US" sz="2200" dirty="0" err="1">
                <a:ea typeface="Tahoma" panose="020B0604030504040204" pitchFamily="34" charset="0"/>
                <a:cs typeface="Tahoma" panose="020B0604030504040204" pitchFamily="34" charset="0"/>
              </a:rPr>
              <a:t>Filho</a:t>
            </a:r>
            <a:r>
              <a:rPr lang="en-US" sz="2200" dirty="0">
                <a:ea typeface="Tahoma" panose="020B0604030504040204" pitchFamily="34" charset="0"/>
                <a:cs typeface="Tahoma" panose="020B0604030504040204" pitchFamily="34" charset="0"/>
              </a:rPr>
              <a:t>, 2002).</a:t>
            </a:r>
          </a:p>
          <a:p>
            <a:r>
              <a:rPr lang="en-US" sz="2200" dirty="0">
                <a:ea typeface="Tahoma" panose="020B0604030504040204" pitchFamily="34" charset="0"/>
                <a:cs typeface="Tahoma" panose="020B0604030504040204" pitchFamily="34" charset="0"/>
              </a:rPr>
              <a:t>Inequality in health is a concept commonly used in some countries to indicate systematic, avoidable, and important differences (Whitehead, 1991). </a:t>
            </a:r>
          </a:p>
          <a:p>
            <a:r>
              <a:rPr lang="en-US" sz="2200" dirty="0">
                <a:ea typeface="Tahoma" panose="020B0604030504040204" pitchFamily="34" charset="0"/>
                <a:cs typeface="Tahoma" panose="020B0604030504040204" pitchFamily="34" charset="0"/>
              </a:rPr>
              <a:t>In the UK and other parts of Europe the term health inequalities refers to differences in health among people with different positions in socioeconomic hierarchy. </a:t>
            </a:r>
          </a:p>
        </p:txBody>
      </p:sp>
    </p:spTree>
    <p:extLst>
      <p:ext uri="{BB962C8B-B14F-4D97-AF65-F5344CB8AC3E}">
        <p14:creationId xmlns:p14="http://schemas.microsoft.com/office/powerpoint/2010/main" val="253724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Health Inequalities</a:t>
            </a:r>
          </a:p>
        </p:txBody>
      </p:sp>
      <p:sp>
        <p:nvSpPr>
          <p:cNvPr id="3" name="Content Placeholder 2"/>
          <p:cNvSpPr>
            <a:spLocks noGrp="1"/>
          </p:cNvSpPr>
          <p:nvPr>
            <p:ph idx="1"/>
          </p:nvPr>
        </p:nvSpPr>
        <p:spPr>
          <a:xfrm>
            <a:off x="818712" y="2412787"/>
            <a:ext cx="10554574" cy="3636511"/>
          </a:xfrm>
        </p:spPr>
        <p:txBody>
          <a:bodyPr anchor="ctr">
            <a:normAutofit/>
          </a:bodyPr>
          <a:lstStyle/>
          <a:p>
            <a:r>
              <a:rPr lang="en-US" sz="2200" dirty="0"/>
              <a:t>The word inequality implies a much stronger moral positioning and justice imperative that the term disparity used in the U.S. </a:t>
            </a:r>
          </a:p>
          <a:p>
            <a:r>
              <a:rPr lang="en-US" sz="2200" dirty="0"/>
              <a:t>The idea that equality is something to be sought speaks to the underlying notion that a state of inequality is due to a societal problem or malfeasance. </a:t>
            </a:r>
          </a:p>
          <a:p>
            <a:r>
              <a:rPr lang="en-US" sz="2200" dirty="0"/>
              <a:t>In contrast, the word disparity seems to have a more neutralizing effect, inferring that observed differences may or may not be caused by amendable forces. </a:t>
            </a:r>
          </a:p>
          <a:p>
            <a:endParaRPr lang="en-US" sz="2200" dirty="0"/>
          </a:p>
        </p:txBody>
      </p:sp>
    </p:spTree>
    <p:extLst>
      <p:ext uri="{BB962C8B-B14F-4D97-AF65-F5344CB8AC3E}">
        <p14:creationId xmlns:p14="http://schemas.microsoft.com/office/powerpoint/2010/main" val="422747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Equity</a:t>
            </a:r>
          </a:p>
        </p:txBody>
      </p:sp>
      <p:sp>
        <p:nvSpPr>
          <p:cNvPr id="3" name="Content Placeholder 2"/>
          <p:cNvSpPr>
            <a:spLocks noGrp="1"/>
          </p:cNvSpPr>
          <p:nvPr>
            <p:ph idx="1"/>
          </p:nvPr>
        </p:nvSpPr>
        <p:spPr>
          <a:xfrm>
            <a:off x="818712" y="2641387"/>
            <a:ext cx="10554574" cy="3636511"/>
          </a:xfrm>
        </p:spPr>
        <p:txBody>
          <a:bodyPr anchor="ctr">
            <a:normAutofit/>
          </a:bodyPr>
          <a:lstStyle/>
          <a:p>
            <a:r>
              <a:rPr lang="en-US" sz="2000" dirty="0"/>
              <a:t>Many have credited Margaret Whitehead with enunciating the first concrete definition of the term health equity (</a:t>
            </a:r>
            <a:r>
              <a:rPr lang="en-US" sz="2000" dirty="0" err="1"/>
              <a:t>Braveman</a:t>
            </a:r>
            <a:r>
              <a:rPr lang="en-US" sz="2000" dirty="0"/>
              <a:t>, 2006).</a:t>
            </a:r>
          </a:p>
          <a:p>
            <a:r>
              <a:rPr lang="en-US" sz="2000" dirty="0"/>
              <a:t> Whitehead’s definition holds that the term inequity has a moral and ethical dimension. </a:t>
            </a:r>
          </a:p>
          <a:p>
            <a:r>
              <a:rPr lang="en-US" sz="2000" dirty="0"/>
              <a:t>It refers to differences that “are not only unnecessary and avoidable but, in addition, are considered unfair and unjust” (Whitehead, 1991). </a:t>
            </a:r>
          </a:p>
          <a:p>
            <a:r>
              <a:rPr lang="en-US" sz="2000" dirty="0"/>
              <a:t>In her opinion, before we can categorize a given situation as inequitable, the cause must first be examined and judged unfair in the situational context of the larger society.</a:t>
            </a:r>
          </a:p>
          <a:p>
            <a:endParaRPr lang="en-US" sz="2000" dirty="0"/>
          </a:p>
        </p:txBody>
      </p:sp>
    </p:spTree>
    <p:extLst>
      <p:ext uri="{BB962C8B-B14F-4D97-AF65-F5344CB8AC3E}">
        <p14:creationId xmlns:p14="http://schemas.microsoft.com/office/powerpoint/2010/main" val="236007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dirty="0"/>
              <a:t>Defining Health Disparities</a:t>
            </a:r>
          </a:p>
        </p:txBody>
      </p:sp>
      <p:sp>
        <p:nvSpPr>
          <p:cNvPr id="15363" name="Rectangle 3"/>
          <p:cNvSpPr>
            <a:spLocks noGrp="1" noChangeArrowheads="1"/>
          </p:cNvSpPr>
          <p:nvPr>
            <p:ph idx="1"/>
          </p:nvPr>
        </p:nvSpPr>
        <p:spPr>
          <a:xfrm>
            <a:off x="827424" y="2574712"/>
            <a:ext cx="10554574" cy="3636511"/>
          </a:xfrm>
        </p:spPr>
        <p:txBody>
          <a:bodyPr anchor="ctr">
            <a:normAutofit/>
          </a:bodyPr>
          <a:lstStyle/>
          <a:p>
            <a:r>
              <a:rPr lang="en-US" sz="2000" dirty="0"/>
              <a:t>Since the mid-1990s, when the term first came into popular use, health disparities has generally been assumed to refer to health or health care differences between racial groups (</a:t>
            </a:r>
            <a:r>
              <a:rPr lang="en-US" sz="2000" dirty="0" err="1"/>
              <a:t>Braveman</a:t>
            </a:r>
            <a:r>
              <a:rPr lang="en-US" sz="2000" dirty="0"/>
              <a:t>, 2006).</a:t>
            </a:r>
          </a:p>
          <a:p>
            <a:pPr marL="0" indent="0">
              <a:buNone/>
            </a:pPr>
            <a:r>
              <a:rPr lang="en-US" sz="2000" dirty="0"/>
              <a:t> </a:t>
            </a:r>
          </a:p>
          <a:p>
            <a:r>
              <a:rPr lang="en-US" sz="2000" dirty="0"/>
              <a:t>Health disparities also refer to differences in morbidity, mortality and access to health care among population groups defined by factors such as socioeconomic status (SES), gender, residence and especially race or ethnicity (Dressler, </a:t>
            </a:r>
            <a:r>
              <a:rPr lang="en-US" sz="2000" dirty="0" err="1"/>
              <a:t>Oths</a:t>
            </a:r>
            <a:r>
              <a:rPr lang="en-US" sz="2000" dirty="0"/>
              <a:t> &amp; </a:t>
            </a:r>
            <a:r>
              <a:rPr lang="en-US" sz="2000" dirty="0" err="1"/>
              <a:t>Gravlee</a:t>
            </a:r>
            <a:r>
              <a:rPr lang="en-US" sz="2000" dirty="0"/>
              <a:t>, 2005).</a:t>
            </a:r>
          </a:p>
          <a:p>
            <a:pPr eaLnBrk="1" hangingPunct="1">
              <a:buFontTx/>
              <a:buNone/>
            </a:pPr>
            <a:endParaRPr lang="en-US" sz="2000" dirty="0"/>
          </a:p>
        </p:txBody>
      </p:sp>
    </p:spTree>
    <p:extLst>
      <p:ext uri="{BB962C8B-B14F-4D97-AF65-F5344CB8AC3E}">
        <p14:creationId xmlns:p14="http://schemas.microsoft.com/office/powerpoint/2010/main" val="284638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3749" t="12502" r="3749" b="10001"/>
          <a:stretch>
            <a:fillRect/>
          </a:stretch>
        </p:blipFill>
        <p:spPr>
          <a:xfrm>
            <a:off x="2152299" y="2020957"/>
            <a:ext cx="7860695" cy="4495799"/>
          </a:xfrm>
          <a:noFill/>
          <a:ln>
            <a:solidFill>
              <a:srgbClr val="000000"/>
            </a:solidFill>
            <a:miter lim="800000"/>
            <a:headEnd/>
            <a:tailEnd/>
          </a:ln>
        </p:spPr>
      </p:pic>
      <p:sp>
        <p:nvSpPr>
          <p:cNvPr id="17412" name="Text Box 4"/>
          <p:cNvSpPr txBox="1">
            <a:spLocks noChangeArrowheads="1"/>
          </p:cNvSpPr>
          <p:nvPr/>
        </p:nvSpPr>
        <p:spPr bwMode="auto">
          <a:xfrm>
            <a:off x="2152298" y="6520069"/>
            <a:ext cx="78606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1200" dirty="0">
                <a:latin typeface="Calibri" pitchFamily="34" charset="0"/>
              </a:rPr>
              <a:t>Carter-</a:t>
            </a:r>
            <a:r>
              <a:rPr lang="en-US" sz="1200" dirty="0" err="1">
                <a:latin typeface="Calibri" pitchFamily="34" charset="0"/>
              </a:rPr>
              <a:t>Pokras</a:t>
            </a:r>
            <a:r>
              <a:rPr lang="en-US" sz="1200" dirty="0">
                <a:latin typeface="Calibri" pitchFamily="34" charset="0"/>
              </a:rPr>
              <a:t> &amp; </a:t>
            </a:r>
            <a:r>
              <a:rPr lang="en-US" sz="1200" dirty="0" err="1">
                <a:latin typeface="Calibri" pitchFamily="34" charset="0"/>
              </a:rPr>
              <a:t>Baquet</a:t>
            </a:r>
            <a:r>
              <a:rPr lang="en-US" sz="1200" dirty="0">
                <a:latin typeface="Calibri" pitchFamily="34" charset="0"/>
              </a:rPr>
              <a:t> (2002). What Is a “Health Disparity”? Public Health Reports, 117, p. 426</a:t>
            </a:r>
          </a:p>
        </p:txBody>
      </p:sp>
      <p:sp>
        <p:nvSpPr>
          <p:cNvPr id="6" name="Rectangle 2"/>
          <p:cNvSpPr>
            <a:spLocks noGrp="1" noChangeArrowheads="1"/>
          </p:cNvSpPr>
          <p:nvPr>
            <p:ph type="title"/>
          </p:nvPr>
        </p:nvSpPr>
        <p:spPr/>
        <p:txBody>
          <a:bodyPr/>
          <a:lstStyle/>
          <a:p>
            <a:pPr>
              <a:defRPr/>
            </a:pPr>
            <a:r>
              <a:rPr lang="en-US" dirty="0"/>
              <a:t>Defining Health Disparities</a:t>
            </a:r>
          </a:p>
        </p:txBody>
      </p:sp>
    </p:spTree>
    <p:extLst>
      <p:ext uri="{BB962C8B-B14F-4D97-AF65-F5344CB8AC3E}">
        <p14:creationId xmlns:p14="http://schemas.microsoft.com/office/powerpoint/2010/main" val="141569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dirty="0"/>
              <a:t>Defining Health Disparities</a:t>
            </a:r>
          </a:p>
        </p:txBody>
      </p:sp>
      <p:sp>
        <p:nvSpPr>
          <p:cNvPr id="15363" name="Rectangle 3"/>
          <p:cNvSpPr>
            <a:spLocks noGrp="1" noChangeArrowheads="1"/>
          </p:cNvSpPr>
          <p:nvPr>
            <p:ph idx="1"/>
          </p:nvPr>
        </p:nvSpPr>
        <p:spPr/>
        <p:txBody>
          <a:bodyPr anchor="ctr">
            <a:normAutofit/>
          </a:bodyPr>
          <a:lstStyle/>
          <a:p>
            <a:pPr eaLnBrk="1" hangingPunct="1"/>
            <a:r>
              <a:rPr lang="en-US" sz="2000" dirty="0"/>
              <a:t>September 1999</a:t>
            </a:r>
          </a:p>
          <a:p>
            <a:pPr eaLnBrk="1" hangingPunct="1">
              <a:buFontTx/>
              <a:buNone/>
            </a:pPr>
            <a:endParaRPr lang="en-US" sz="2000" dirty="0"/>
          </a:p>
          <a:p>
            <a:pPr eaLnBrk="1" hangingPunct="1">
              <a:buFontTx/>
              <a:buNone/>
            </a:pPr>
            <a:r>
              <a:rPr lang="en-US" sz="2000" dirty="0"/>
              <a:t>   “Health disparities are differences in the incidence, prevalence, mortality, and burden of diseases and other adverse health conditions that exist among specific population groups in the United States.”</a:t>
            </a:r>
          </a:p>
          <a:p>
            <a:pPr eaLnBrk="1" hangingPunct="1">
              <a:buFontTx/>
              <a:buNone/>
            </a:pPr>
            <a:endParaRPr lang="en-US" sz="2000" dirty="0"/>
          </a:p>
        </p:txBody>
      </p:sp>
    </p:spTree>
    <p:extLst>
      <p:ext uri="{BB962C8B-B14F-4D97-AF65-F5344CB8AC3E}">
        <p14:creationId xmlns:p14="http://schemas.microsoft.com/office/powerpoint/2010/main" val="153833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lstStyle/>
          <a:p>
            <a:pPr>
              <a:defRPr/>
            </a:pPr>
            <a:r>
              <a:rPr lang="en-US" dirty="0"/>
              <a:t>Defining Health Disparities</a:t>
            </a:r>
          </a:p>
        </p:txBody>
      </p:sp>
      <p:sp>
        <p:nvSpPr>
          <p:cNvPr id="50179" name="Rectangle 3"/>
          <p:cNvSpPr>
            <a:spLocks noGrp="1" noChangeArrowheads="1"/>
          </p:cNvSpPr>
          <p:nvPr>
            <p:ph idx="1"/>
          </p:nvPr>
        </p:nvSpPr>
        <p:spPr/>
        <p:txBody>
          <a:bodyPr anchor="ctr">
            <a:noAutofit/>
          </a:bodyPr>
          <a:lstStyle/>
          <a:p>
            <a:r>
              <a:rPr lang="en-US" sz="2400" dirty="0"/>
              <a:t>In 2000, U.S. Public Law 106-525</a:t>
            </a:r>
          </a:p>
          <a:p>
            <a:pPr lvl="1"/>
            <a:r>
              <a:rPr lang="en-US" dirty="0"/>
              <a:t>Minority Health and Health Disparities Research and Education Act</a:t>
            </a:r>
          </a:p>
          <a:p>
            <a:pPr lvl="1">
              <a:buFontTx/>
              <a:buNone/>
            </a:pPr>
            <a:endParaRPr lang="en-US" dirty="0"/>
          </a:p>
          <a:p>
            <a:pPr lvl="1">
              <a:buFontTx/>
              <a:buNone/>
            </a:pPr>
            <a:r>
              <a:rPr lang="en-US" dirty="0"/>
              <a:t>  “A population is a health disparity population if there is a significant disparity in the overall rate of disease incidence, prevalence, morbidity, mortality or survival rates in the population as compared to the health status of the general population.”</a:t>
            </a:r>
            <a:br>
              <a:rPr lang="en-US" dirty="0"/>
            </a:br>
            <a:endParaRPr lang="en-US" dirty="0"/>
          </a:p>
          <a:p>
            <a:pPr lvl="1">
              <a:buFontTx/>
              <a:buNone/>
            </a:pPr>
            <a:r>
              <a:rPr lang="en-US" dirty="0"/>
              <a:t>P.2498</a:t>
            </a:r>
          </a:p>
          <a:p>
            <a:pPr>
              <a:buFontTx/>
              <a:buNone/>
            </a:pPr>
            <a:endParaRPr lang="en-US" sz="2000" dirty="0"/>
          </a:p>
        </p:txBody>
      </p:sp>
    </p:spTree>
    <p:extLst>
      <p:ext uri="{BB962C8B-B14F-4D97-AF65-F5344CB8AC3E}">
        <p14:creationId xmlns:p14="http://schemas.microsoft.com/office/powerpoint/2010/main" val="319157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a:t>Disparities</a:t>
            </a:r>
          </a:p>
        </p:txBody>
      </p:sp>
      <p:sp>
        <p:nvSpPr>
          <p:cNvPr id="54275" name="Rectangle 3"/>
          <p:cNvSpPr>
            <a:spLocks noGrp="1" noChangeArrowheads="1"/>
          </p:cNvSpPr>
          <p:nvPr>
            <p:ph idx="1"/>
          </p:nvPr>
        </p:nvSpPr>
        <p:spPr>
          <a:xfrm>
            <a:off x="818712" y="2574712"/>
            <a:ext cx="10554574" cy="3636511"/>
          </a:xfrm>
        </p:spPr>
        <p:txBody>
          <a:bodyPr anchor="ctr">
            <a:noAutofit/>
          </a:bodyPr>
          <a:lstStyle/>
          <a:p>
            <a:r>
              <a:rPr lang="en-US" sz="2000" dirty="0"/>
              <a:t>Most often identified along racial and ethnic lines and the different disease and survival rates</a:t>
            </a:r>
          </a:p>
          <a:p>
            <a:pPr>
              <a:buFontTx/>
              <a:buNone/>
            </a:pPr>
            <a:endParaRPr lang="en-US" sz="2000" dirty="0"/>
          </a:p>
          <a:p>
            <a:pPr lvl="1"/>
            <a:r>
              <a:rPr lang="en-US" sz="2000" dirty="0"/>
              <a:t>African Americans</a:t>
            </a:r>
          </a:p>
          <a:p>
            <a:pPr lvl="1"/>
            <a:r>
              <a:rPr lang="en-US" sz="2000" dirty="0"/>
              <a:t>Hispanics/Latinos</a:t>
            </a:r>
          </a:p>
          <a:p>
            <a:pPr lvl="1"/>
            <a:r>
              <a:rPr lang="en-US" sz="2000" dirty="0"/>
              <a:t>American Indians and Alaska Natives</a:t>
            </a:r>
          </a:p>
          <a:p>
            <a:pPr lvl="1"/>
            <a:r>
              <a:rPr lang="en-US" sz="2000" dirty="0"/>
              <a:t>Asian Americans </a:t>
            </a:r>
          </a:p>
          <a:p>
            <a:pPr lvl="1"/>
            <a:r>
              <a:rPr lang="en-US" sz="2000" dirty="0"/>
              <a:t>Native Hawaiians and Pacific Islanders</a:t>
            </a:r>
          </a:p>
          <a:p>
            <a:pPr lvl="1"/>
            <a:r>
              <a:rPr lang="en-US" sz="2000" dirty="0"/>
              <a:t>Whites</a:t>
            </a:r>
          </a:p>
          <a:p>
            <a:pPr>
              <a:buFontTx/>
              <a:buNone/>
            </a:pPr>
            <a:endParaRPr lang="en-US" sz="2000" dirty="0"/>
          </a:p>
        </p:txBody>
      </p:sp>
    </p:spTree>
    <p:extLst>
      <p:ext uri="{BB962C8B-B14F-4D97-AF65-F5344CB8AC3E}">
        <p14:creationId xmlns:p14="http://schemas.microsoft.com/office/powerpoint/2010/main" val="30780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914DE05-8E85-EBB3-3507-17C0F089F080}"/>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sz="4000" dirty="0"/>
              <a:t>Agenda</a:t>
            </a:r>
          </a:p>
        </p:txBody>
      </p:sp>
      <p:pic>
        <p:nvPicPr>
          <p:cNvPr id="7" name="Picture 6">
            <a:extLst>
              <a:ext uri="{FF2B5EF4-FFF2-40B4-BE49-F238E27FC236}">
                <a16:creationId xmlns:a16="http://schemas.microsoft.com/office/drawing/2014/main" id="{C8EE73B7-2CC4-E4AF-A53B-7BA6EE7DD7DB}"/>
              </a:ext>
            </a:extLst>
          </p:cNvPr>
          <p:cNvPicPr>
            <a:picLocks noChangeAspect="1"/>
          </p:cNvPicPr>
          <p:nvPr/>
        </p:nvPicPr>
        <p:blipFill>
          <a:blip r:embed="rId2"/>
          <a:stretch>
            <a:fillRect/>
          </a:stretch>
        </p:blipFill>
        <p:spPr>
          <a:xfrm>
            <a:off x="5101851" y="2811685"/>
            <a:ext cx="6277349" cy="2918967"/>
          </a:xfrm>
          <a:prstGeom prst="roundRect">
            <a:avLst>
              <a:gd name="adj" fmla="val 3876"/>
            </a:avLst>
          </a:prstGeom>
          <a:ln>
            <a:solidFill>
              <a:schemeClr val="accent1"/>
            </a:solidFill>
          </a:ln>
          <a:effectLst/>
        </p:spPr>
      </p:pic>
      <p:graphicFrame>
        <p:nvGraphicFramePr>
          <p:cNvPr id="9" name="Content Placeholder 4">
            <a:extLst>
              <a:ext uri="{FF2B5EF4-FFF2-40B4-BE49-F238E27FC236}">
                <a16:creationId xmlns:a16="http://schemas.microsoft.com/office/drawing/2014/main" id="{A98672E5-3A75-2CF0-C6A5-522451537C1D}"/>
              </a:ext>
            </a:extLst>
          </p:cNvPr>
          <p:cNvGraphicFramePr>
            <a:graphicFrameLocks noGrp="1"/>
          </p:cNvGraphicFramePr>
          <p:nvPr>
            <p:ph idx="1"/>
            <p:extLst>
              <p:ext uri="{D42A27DB-BD31-4B8C-83A1-F6EECF244321}">
                <p14:modId xmlns:p14="http://schemas.microsoft.com/office/powerpoint/2010/main" val="4045769945"/>
              </p:ext>
            </p:extLst>
          </p:nvPr>
        </p:nvGraphicFramePr>
        <p:xfrm>
          <a:off x="818713" y="2413000"/>
          <a:ext cx="3835583"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405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Disparities</a:t>
            </a:r>
          </a:p>
        </p:txBody>
      </p:sp>
      <p:sp>
        <p:nvSpPr>
          <p:cNvPr id="3" name="Content Placeholder 2"/>
          <p:cNvSpPr>
            <a:spLocks noGrp="1"/>
          </p:cNvSpPr>
          <p:nvPr>
            <p:ph idx="1"/>
          </p:nvPr>
        </p:nvSpPr>
        <p:spPr>
          <a:xfrm>
            <a:off x="838199" y="2421815"/>
            <a:ext cx="10515600" cy="4169485"/>
          </a:xfrm>
        </p:spPr>
        <p:txBody>
          <a:bodyPr numCol="2">
            <a:noAutofit/>
          </a:bodyPr>
          <a:lstStyle/>
          <a:p>
            <a:r>
              <a:rPr lang="en-US" sz="2200" dirty="0"/>
              <a:t>Are also identified by:</a:t>
            </a:r>
          </a:p>
          <a:p>
            <a:pPr>
              <a:buFont typeface="Arial" pitchFamily="34" charset="0"/>
              <a:buChar char="•"/>
            </a:pPr>
            <a:r>
              <a:rPr lang="en-US" sz="2200" dirty="0"/>
              <a:t>Socioeconomic status</a:t>
            </a:r>
          </a:p>
          <a:p>
            <a:pPr lvl="1">
              <a:buFont typeface="Arial" pitchFamily="34" charset="0"/>
              <a:buChar char="•"/>
            </a:pPr>
            <a:r>
              <a:rPr lang="en-US" sz="2200" dirty="0"/>
              <a:t>Income, Wealth, Poverty</a:t>
            </a:r>
          </a:p>
          <a:p>
            <a:pPr lvl="1">
              <a:buFont typeface="Arial" pitchFamily="34" charset="0"/>
              <a:buChar char="•"/>
            </a:pPr>
            <a:r>
              <a:rPr lang="en-US" sz="2200" dirty="0"/>
              <a:t>Education, Occupation</a:t>
            </a:r>
          </a:p>
          <a:p>
            <a:pPr>
              <a:buFont typeface="Arial" pitchFamily="34" charset="0"/>
              <a:buChar char="•"/>
            </a:pPr>
            <a:r>
              <a:rPr lang="en-US" sz="2200" dirty="0"/>
              <a:t>Geographic status</a:t>
            </a:r>
          </a:p>
          <a:p>
            <a:pPr>
              <a:buFont typeface="Arial" pitchFamily="34" charset="0"/>
              <a:buChar char="•"/>
            </a:pPr>
            <a:r>
              <a:rPr lang="en-US" sz="2200" dirty="0"/>
              <a:t>Environment (where one works and/or lives)</a:t>
            </a:r>
          </a:p>
          <a:p>
            <a:pPr>
              <a:buFont typeface="Arial" pitchFamily="34" charset="0"/>
              <a:buChar char="•"/>
            </a:pPr>
            <a:r>
              <a:rPr lang="en-US" sz="2200" dirty="0"/>
              <a:t>Age</a:t>
            </a:r>
          </a:p>
          <a:p>
            <a:pPr>
              <a:buFont typeface="Arial" pitchFamily="34" charset="0"/>
              <a:buChar char="•"/>
            </a:pPr>
            <a:endParaRPr lang="en-US" sz="2200" dirty="0"/>
          </a:p>
          <a:p>
            <a:pPr>
              <a:buFont typeface="Arial" pitchFamily="34" charset="0"/>
              <a:buChar char="•"/>
            </a:pPr>
            <a:endParaRPr lang="en-US" sz="2200" dirty="0"/>
          </a:p>
          <a:p>
            <a:pPr>
              <a:buFont typeface="Arial" pitchFamily="34" charset="0"/>
              <a:buChar char="•"/>
            </a:pPr>
            <a:r>
              <a:rPr lang="en-US" sz="2200" dirty="0"/>
              <a:t>Gender</a:t>
            </a:r>
          </a:p>
          <a:p>
            <a:pPr>
              <a:buFont typeface="Arial" pitchFamily="34" charset="0"/>
              <a:buChar char="•"/>
            </a:pPr>
            <a:r>
              <a:rPr lang="en-US" sz="2200" dirty="0"/>
              <a:t>Insurance status</a:t>
            </a:r>
          </a:p>
          <a:p>
            <a:pPr>
              <a:buFont typeface="Arial" pitchFamily="34" charset="0"/>
              <a:buChar char="•"/>
            </a:pPr>
            <a:r>
              <a:rPr lang="en-US" sz="2200" dirty="0"/>
              <a:t>Immigration status</a:t>
            </a:r>
          </a:p>
          <a:p>
            <a:pPr>
              <a:buFont typeface="Arial" pitchFamily="34" charset="0"/>
              <a:buChar char="•"/>
            </a:pPr>
            <a:r>
              <a:rPr lang="en-US" sz="2200" dirty="0"/>
              <a:t>Health literacy status</a:t>
            </a:r>
          </a:p>
          <a:p>
            <a:pPr>
              <a:buFont typeface="Arial" pitchFamily="34" charset="0"/>
              <a:buChar char="•"/>
            </a:pPr>
            <a:r>
              <a:rPr lang="en-US" sz="2200" dirty="0"/>
              <a:t>Sexual Orientation</a:t>
            </a:r>
          </a:p>
          <a:p>
            <a:pPr>
              <a:buFont typeface="Arial" pitchFamily="34" charset="0"/>
              <a:buChar char="•"/>
            </a:pPr>
            <a:r>
              <a:rPr lang="en-US" sz="2200" dirty="0"/>
              <a:t>NIH has defined health disparity populations in the following categories: racial and ethnic minorities, low income and rural</a:t>
            </a:r>
          </a:p>
        </p:txBody>
      </p:sp>
    </p:spTree>
    <p:extLst>
      <p:ext uri="{BB962C8B-B14F-4D97-AF65-F5344CB8AC3E}">
        <p14:creationId xmlns:p14="http://schemas.microsoft.com/office/powerpoint/2010/main" val="343788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A509-FB31-ED33-410B-6EF7E5899752}"/>
              </a:ext>
            </a:extLst>
          </p:cNvPr>
          <p:cNvSpPr>
            <a:spLocks noGrp="1"/>
          </p:cNvSpPr>
          <p:nvPr>
            <p:ph type="title"/>
          </p:nvPr>
        </p:nvSpPr>
        <p:spPr/>
        <p:txBody>
          <a:bodyPr/>
          <a:lstStyle/>
          <a:p>
            <a:r>
              <a:rPr lang="en-US" dirty="0"/>
              <a:t>The Landmark Report</a:t>
            </a:r>
          </a:p>
        </p:txBody>
      </p:sp>
    </p:spTree>
    <p:extLst>
      <p:ext uri="{BB962C8B-B14F-4D97-AF65-F5344CB8AC3E}">
        <p14:creationId xmlns:p14="http://schemas.microsoft.com/office/powerpoint/2010/main" val="336971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C9B8F8BE-223D-807A-B88D-1C589E4D669F}"/>
              </a:ext>
            </a:extLst>
          </p:cNvPr>
          <p:cNvSpPr>
            <a:spLocks noGrp="1"/>
          </p:cNvSpPr>
          <p:nvPr>
            <p:ph type="title"/>
          </p:nvPr>
        </p:nvSpPr>
        <p:spPr>
          <a:xfrm>
            <a:off x="810000" y="447188"/>
            <a:ext cx="10571998" cy="970450"/>
          </a:xfrm>
        </p:spPr>
        <p:txBody>
          <a:bodyPr vert="horz" lIns="91440" tIns="45720" rIns="91440" bIns="45720" rtlCol="0" anchor="b">
            <a:normAutofit fontScale="90000"/>
          </a:bodyPr>
          <a:lstStyle/>
          <a:p>
            <a:r>
              <a:rPr lang="en-US" dirty="0"/>
              <a:t>Report of the Secretary's Task Force on Black and Minority Health (Heckler Report)</a:t>
            </a:r>
          </a:p>
        </p:txBody>
      </p:sp>
      <p:sp>
        <p:nvSpPr>
          <p:cNvPr id="5" name="Content Placeholder 4">
            <a:extLst>
              <a:ext uri="{FF2B5EF4-FFF2-40B4-BE49-F238E27FC236}">
                <a16:creationId xmlns:a16="http://schemas.microsoft.com/office/drawing/2014/main" id="{D5B7C4CF-54BF-574D-E4CE-29E57A701CEA}"/>
              </a:ext>
            </a:extLst>
          </p:cNvPr>
          <p:cNvSpPr>
            <a:spLocks noGrp="1"/>
          </p:cNvSpPr>
          <p:nvPr>
            <p:ph sz="half" idx="1"/>
          </p:nvPr>
        </p:nvSpPr>
        <p:spPr>
          <a:xfrm>
            <a:off x="818713" y="2413000"/>
            <a:ext cx="7199220" cy="3632200"/>
          </a:xfrm>
        </p:spPr>
        <p:txBody>
          <a:bodyPr vert="horz" lIns="91440" tIns="45720" rIns="91440" bIns="45720" rtlCol="0" anchor="ctr">
            <a:normAutofit/>
          </a:bodyPr>
          <a:lstStyle/>
          <a:p>
            <a:r>
              <a:rPr lang="en-US" dirty="0"/>
              <a:t>The year 2015 marked the 30th anniversary of the Report of the Secretary's Task Force on Black and Minority Health (also known as the Heckler Report), released in 1985 under the leadership of then U.S. Department of Health and Human Services (HHS) Secretary Margaret M. Heckler. </a:t>
            </a:r>
          </a:p>
          <a:p>
            <a:r>
              <a:rPr lang="en-US" dirty="0"/>
              <a:t>The landmark report marked the first convening of a group of health experts by the U.S. government to conduct a comprehensive study of racial and ethnic minority health and elevated minority health onto a national stage.</a:t>
            </a:r>
          </a:p>
        </p:txBody>
      </p:sp>
      <p:pic>
        <p:nvPicPr>
          <p:cNvPr id="7" name="Content Placeholder 6">
            <a:extLst>
              <a:ext uri="{FF2B5EF4-FFF2-40B4-BE49-F238E27FC236}">
                <a16:creationId xmlns:a16="http://schemas.microsoft.com/office/drawing/2014/main" id="{6DD44631-492C-83BF-A28F-98D9D80B95CD}"/>
              </a:ext>
            </a:extLst>
          </p:cNvPr>
          <p:cNvPicPr>
            <a:picLocks noGrp="1" noChangeAspect="1"/>
          </p:cNvPicPr>
          <p:nvPr>
            <p:ph sz="half" idx="2"/>
          </p:nvPr>
        </p:nvPicPr>
        <p:blipFill rotWithShape="1">
          <a:blip r:embed="rId2"/>
          <a:srcRect r="1" b="9670"/>
          <a:stretch/>
        </p:blipFill>
        <p:spPr>
          <a:xfrm>
            <a:off x="8466138" y="2413000"/>
            <a:ext cx="2915860" cy="362836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51556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49D969-E0AD-34E4-2FAB-AC7C136F6DA0}"/>
              </a:ext>
            </a:extLst>
          </p:cNvPr>
          <p:cNvSpPr>
            <a:spLocks noGrp="1"/>
          </p:cNvSpPr>
          <p:nvPr>
            <p:ph type="title"/>
          </p:nvPr>
        </p:nvSpPr>
        <p:spPr/>
        <p:txBody>
          <a:bodyPr/>
          <a:lstStyle/>
          <a:p>
            <a:r>
              <a:rPr lang="en-US" dirty="0"/>
              <a:t>Heckler Report</a:t>
            </a:r>
          </a:p>
        </p:txBody>
      </p:sp>
      <p:sp>
        <p:nvSpPr>
          <p:cNvPr id="6" name="Content Placeholder 5">
            <a:extLst>
              <a:ext uri="{FF2B5EF4-FFF2-40B4-BE49-F238E27FC236}">
                <a16:creationId xmlns:a16="http://schemas.microsoft.com/office/drawing/2014/main" id="{10F35655-9408-6035-461D-E4E785C3AD08}"/>
              </a:ext>
            </a:extLst>
          </p:cNvPr>
          <p:cNvSpPr>
            <a:spLocks noGrp="1"/>
          </p:cNvSpPr>
          <p:nvPr>
            <p:ph idx="1"/>
          </p:nvPr>
        </p:nvSpPr>
        <p:spPr>
          <a:xfrm>
            <a:off x="810000" y="2266950"/>
            <a:ext cx="10554574" cy="4286250"/>
          </a:xfrm>
        </p:spPr>
        <p:txBody>
          <a:bodyPr>
            <a:normAutofit/>
          </a:bodyPr>
          <a:lstStyle/>
          <a:p>
            <a:r>
              <a:rPr lang="en-US" sz="2000" dirty="0"/>
              <a:t>The Heckler Report documented persistent health disparities that accounted for 60,000 excess deaths each year and synthesized ways to advance health equity. </a:t>
            </a:r>
          </a:p>
          <a:p>
            <a:pPr lvl="1"/>
            <a:r>
              <a:rPr lang="en-US" sz="2000" dirty="0"/>
              <a:t>The report presented quantitatively that African Americans, Hispanics, Native Americans, and other minorities had poorer outcomes in areas such as life expectancy, infant mortality and low birth weight, cancer, cardiovascular and cerebrovascular disease, diabetes, and even homicide and unintentional injuries. </a:t>
            </a:r>
          </a:p>
          <a:p>
            <a:pPr lvl="1"/>
            <a:r>
              <a:rPr lang="en-US" sz="2000" dirty="0"/>
              <a:t>It also revealed the need to improve data collection among Hispanic, Asian American, and American Indian/Alaska Native populations where national health data were limited or lacking.</a:t>
            </a:r>
          </a:p>
        </p:txBody>
      </p:sp>
    </p:spTree>
    <p:extLst>
      <p:ext uri="{BB962C8B-B14F-4D97-AF65-F5344CB8AC3E}">
        <p14:creationId xmlns:p14="http://schemas.microsoft.com/office/powerpoint/2010/main" val="790824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39B8-F836-261B-E67A-E11053B22ACC}"/>
              </a:ext>
            </a:extLst>
          </p:cNvPr>
          <p:cNvSpPr>
            <a:spLocks noGrp="1"/>
          </p:cNvSpPr>
          <p:nvPr>
            <p:ph type="title"/>
          </p:nvPr>
        </p:nvSpPr>
        <p:spPr/>
        <p:txBody>
          <a:bodyPr/>
          <a:lstStyle/>
          <a:p>
            <a:r>
              <a:rPr lang="en-US" dirty="0"/>
              <a:t>Heckler Report – The Recommendations</a:t>
            </a:r>
          </a:p>
        </p:txBody>
      </p:sp>
      <p:sp>
        <p:nvSpPr>
          <p:cNvPr id="3" name="Content Placeholder 2">
            <a:extLst>
              <a:ext uri="{FF2B5EF4-FFF2-40B4-BE49-F238E27FC236}">
                <a16:creationId xmlns:a16="http://schemas.microsoft.com/office/drawing/2014/main" id="{CD122F4F-071F-F1B6-E753-D5338FA35F92}"/>
              </a:ext>
            </a:extLst>
          </p:cNvPr>
          <p:cNvSpPr>
            <a:spLocks noGrp="1"/>
          </p:cNvSpPr>
          <p:nvPr>
            <p:ph idx="1"/>
          </p:nvPr>
        </p:nvSpPr>
        <p:spPr>
          <a:xfrm>
            <a:off x="818712" y="2508037"/>
            <a:ext cx="10554574" cy="3636511"/>
          </a:xfrm>
        </p:spPr>
        <p:txBody>
          <a:bodyPr>
            <a:normAutofit/>
          </a:bodyPr>
          <a:lstStyle/>
          <a:p>
            <a:r>
              <a:rPr lang="en-US" dirty="0"/>
              <a:t>The report presented many recommendations, including but not limited to: </a:t>
            </a:r>
          </a:p>
          <a:p>
            <a:pPr lvl="1"/>
            <a:r>
              <a:rPr lang="en-US" sz="1800" dirty="0"/>
              <a:t>a) emphasizing prevention and primary care; </a:t>
            </a:r>
          </a:p>
          <a:p>
            <a:pPr lvl="1"/>
            <a:r>
              <a:rPr lang="en-US" sz="1800" dirty="0"/>
              <a:t>b) expanding prenatal Medicaid benefits; </a:t>
            </a:r>
          </a:p>
          <a:p>
            <a:pPr lvl="1"/>
            <a:r>
              <a:rPr lang="en-US" sz="1800" dirty="0"/>
              <a:t>c) increasing minority communities’ access to health professionals and medical care; </a:t>
            </a:r>
          </a:p>
          <a:p>
            <a:pPr lvl="1"/>
            <a:r>
              <a:rPr lang="en-US" sz="1800" dirty="0"/>
              <a:t>d) increasing collaborative efforts of state and local governments, professional associations, and other health-related organizations; </a:t>
            </a:r>
          </a:p>
          <a:p>
            <a:pPr lvl="1"/>
            <a:r>
              <a:rPr lang="en-US" sz="1800" dirty="0"/>
              <a:t>e) improving data quality; and </a:t>
            </a:r>
          </a:p>
          <a:p>
            <a:pPr lvl="1"/>
            <a:r>
              <a:rPr lang="en-US" sz="1800" dirty="0"/>
              <a:t>f) a research agenda that would increase risk factor identification, focus on health education, and elucidate the relationship between sociocultural factors and health.</a:t>
            </a:r>
          </a:p>
        </p:txBody>
      </p:sp>
    </p:spTree>
    <p:extLst>
      <p:ext uri="{BB962C8B-B14F-4D97-AF65-F5344CB8AC3E}">
        <p14:creationId xmlns:p14="http://schemas.microsoft.com/office/powerpoint/2010/main" val="2645497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49D969-E0AD-34E4-2FAB-AC7C136F6DA0}"/>
              </a:ext>
            </a:extLst>
          </p:cNvPr>
          <p:cNvSpPr>
            <a:spLocks noGrp="1"/>
          </p:cNvSpPr>
          <p:nvPr>
            <p:ph type="title"/>
          </p:nvPr>
        </p:nvSpPr>
        <p:spPr/>
        <p:txBody>
          <a:bodyPr/>
          <a:lstStyle/>
          <a:p>
            <a:r>
              <a:rPr lang="en-US" dirty="0"/>
              <a:t>Heckler Report - Impact</a:t>
            </a:r>
          </a:p>
        </p:txBody>
      </p:sp>
      <p:sp>
        <p:nvSpPr>
          <p:cNvPr id="6" name="Content Placeholder 5">
            <a:extLst>
              <a:ext uri="{FF2B5EF4-FFF2-40B4-BE49-F238E27FC236}">
                <a16:creationId xmlns:a16="http://schemas.microsoft.com/office/drawing/2014/main" id="{10F35655-9408-6035-461D-E4E785C3AD08}"/>
              </a:ext>
            </a:extLst>
          </p:cNvPr>
          <p:cNvSpPr>
            <a:spLocks noGrp="1"/>
          </p:cNvSpPr>
          <p:nvPr>
            <p:ph idx="1"/>
          </p:nvPr>
        </p:nvSpPr>
        <p:spPr>
          <a:xfrm>
            <a:off x="810000" y="2266949"/>
            <a:ext cx="10554574" cy="4448175"/>
          </a:xfrm>
        </p:spPr>
        <p:txBody>
          <a:bodyPr>
            <a:normAutofit fontScale="77500" lnSpcReduction="20000"/>
          </a:bodyPr>
          <a:lstStyle/>
          <a:p>
            <a:r>
              <a:rPr lang="en-US" sz="2400" dirty="0"/>
              <a:t>This marked the beginning of a new era in addressing minority health issues, beginning with the creation of the HHS Office of Minority Health in 1986 and leading up to the Affordable Care Act in 2010.</a:t>
            </a:r>
          </a:p>
          <a:p>
            <a:r>
              <a:rPr lang="en-US" sz="2400" dirty="0"/>
              <a:t>The Heckler Report influenced many milestones in the health equity movement:  </a:t>
            </a:r>
          </a:p>
          <a:p>
            <a:pPr lvl="1"/>
            <a:r>
              <a:rPr lang="en-US" sz="2200" dirty="0"/>
              <a:t>pivotal legislation, funding, policies, research, and initiatives focused on minority health and health equity; </a:t>
            </a:r>
          </a:p>
          <a:p>
            <a:pPr lvl="1"/>
            <a:r>
              <a:rPr lang="en-US" sz="2200" dirty="0"/>
              <a:t>establishment of offices of minority health within NIH, the Centers for Disease Control and Prevention, and the Health Resources and Services Administration;</a:t>
            </a:r>
          </a:p>
          <a:p>
            <a:pPr lvl="1"/>
            <a:r>
              <a:rPr lang="en-US" sz="2200" dirty="0"/>
              <a:t> more inclusive data collection techniques; </a:t>
            </a:r>
          </a:p>
          <a:p>
            <a:pPr lvl="1"/>
            <a:r>
              <a:rPr lang="en-US" sz="2200" dirty="0"/>
              <a:t>dedicated institutions, centers, commissions, and state, territorial, and local offices of minority health across the country; and </a:t>
            </a:r>
          </a:p>
          <a:p>
            <a:pPr lvl="1"/>
            <a:r>
              <a:rPr lang="en-US" sz="2200" dirty="0"/>
              <a:t>innovative community-level interventions.</a:t>
            </a:r>
          </a:p>
          <a:p>
            <a:r>
              <a:rPr lang="en-US" sz="2400" dirty="0"/>
              <a:t>Healthy People 2000 and 2010 set goals of reducing or eliminating health disparities. Healthy People 2020 and 2030 set the goal of achieving health equity and eliminating health disparities.</a:t>
            </a:r>
          </a:p>
        </p:txBody>
      </p:sp>
    </p:spTree>
    <p:extLst>
      <p:ext uri="{BB962C8B-B14F-4D97-AF65-F5344CB8AC3E}">
        <p14:creationId xmlns:p14="http://schemas.microsoft.com/office/powerpoint/2010/main" val="637026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76E4A-9A4F-3BDF-CD24-CC1BE0CD49A1}"/>
              </a:ext>
            </a:extLst>
          </p:cNvPr>
          <p:cNvSpPr>
            <a:spLocks noGrp="1"/>
          </p:cNvSpPr>
          <p:nvPr>
            <p:ph type="title"/>
          </p:nvPr>
        </p:nvSpPr>
        <p:spPr/>
        <p:txBody>
          <a:bodyPr/>
          <a:lstStyle/>
          <a:p>
            <a:r>
              <a:rPr lang="en-US" dirty="0"/>
              <a:t>Black Population Before and After Heckler Report (Census Years 1980 and 2010)</a:t>
            </a:r>
          </a:p>
        </p:txBody>
      </p:sp>
      <p:sp>
        <p:nvSpPr>
          <p:cNvPr id="4" name="Content Placeholder 3">
            <a:extLst>
              <a:ext uri="{FF2B5EF4-FFF2-40B4-BE49-F238E27FC236}">
                <a16:creationId xmlns:a16="http://schemas.microsoft.com/office/drawing/2014/main" id="{F8112E57-7D46-6794-23B1-5858BC301F40}"/>
              </a:ext>
            </a:extLst>
          </p:cNvPr>
          <p:cNvSpPr>
            <a:spLocks noGrp="1"/>
          </p:cNvSpPr>
          <p:nvPr>
            <p:ph sz="half" idx="1"/>
          </p:nvPr>
        </p:nvSpPr>
        <p:spPr/>
        <p:txBody>
          <a:bodyPr>
            <a:normAutofit lnSpcReduction="10000"/>
          </a:bodyPr>
          <a:lstStyle/>
          <a:p>
            <a:r>
              <a:rPr lang="en-US" dirty="0"/>
              <a:t>Census data on race:</a:t>
            </a:r>
          </a:p>
          <a:p>
            <a:pPr lvl="1"/>
            <a:r>
              <a:rPr lang="en-US" sz="1800" dirty="0"/>
              <a:t>Collected for more than two centuries.</a:t>
            </a:r>
          </a:p>
          <a:p>
            <a:pPr lvl="1"/>
            <a:r>
              <a:rPr lang="en-US" sz="1800" dirty="0"/>
              <a:t>Did not include ethnic groups until the 1970s.</a:t>
            </a:r>
          </a:p>
          <a:p>
            <a:pPr lvl="1"/>
            <a:r>
              <a:rPr lang="en-US" sz="1800" dirty="0"/>
              <a:t>Was not precisely defined for non-Whites.</a:t>
            </a:r>
          </a:p>
          <a:p>
            <a:pPr lvl="1"/>
            <a:r>
              <a:rPr lang="en-US" sz="1800" dirty="0"/>
              <a:t>Was self-reported in 1980 and 2010.</a:t>
            </a:r>
          </a:p>
        </p:txBody>
      </p:sp>
      <p:sp>
        <p:nvSpPr>
          <p:cNvPr id="5" name="Content Placeholder 4">
            <a:extLst>
              <a:ext uri="{FF2B5EF4-FFF2-40B4-BE49-F238E27FC236}">
                <a16:creationId xmlns:a16="http://schemas.microsoft.com/office/drawing/2014/main" id="{9BE8000F-B474-29CB-FF50-4F1C3D94F9DC}"/>
              </a:ext>
            </a:extLst>
          </p:cNvPr>
          <p:cNvSpPr>
            <a:spLocks noGrp="1"/>
          </p:cNvSpPr>
          <p:nvPr>
            <p:ph sz="half" idx="2"/>
          </p:nvPr>
        </p:nvSpPr>
        <p:spPr/>
        <p:txBody>
          <a:bodyPr>
            <a:normAutofit lnSpcReduction="10000"/>
          </a:bodyPr>
          <a:lstStyle/>
          <a:p>
            <a:r>
              <a:rPr lang="en-US" dirty="0"/>
              <a:t>Office of Management and Budget racial groups:</a:t>
            </a:r>
          </a:p>
          <a:p>
            <a:pPr lvl="1"/>
            <a:r>
              <a:rPr lang="en-US" dirty="0"/>
              <a:t>Defined five categories in 1997:</a:t>
            </a:r>
          </a:p>
          <a:p>
            <a:pPr lvl="1"/>
            <a:r>
              <a:rPr lang="en-US" dirty="0"/>
              <a:t>White.</a:t>
            </a:r>
          </a:p>
          <a:p>
            <a:pPr lvl="1"/>
            <a:r>
              <a:rPr lang="en-US" dirty="0"/>
              <a:t>Black or African American.</a:t>
            </a:r>
          </a:p>
          <a:p>
            <a:pPr lvl="1"/>
            <a:r>
              <a:rPr lang="en-US" dirty="0"/>
              <a:t>American Indian or Alaska Native.</a:t>
            </a:r>
          </a:p>
          <a:p>
            <a:pPr lvl="1"/>
            <a:r>
              <a:rPr lang="en-US" dirty="0"/>
              <a:t>Asian.</a:t>
            </a:r>
          </a:p>
          <a:p>
            <a:pPr lvl="1"/>
            <a:r>
              <a:rPr lang="en-US" dirty="0"/>
              <a:t>Native Hawaiian.</a:t>
            </a:r>
          </a:p>
          <a:p>
            <a:r>
              <a:rPr lang="en-US" dirty="0"/>
              <a:t>Added sixth category (Some Other Race) in 2010 and allowed people to identify more than one race</a:t>
            </a:r>
          </a:p>
        </p:txBody>
      </p:sp>
    </p:spTree>
    <p:extLst>
      <p:ext uri="{BB962C8B-B14F-4D97-AF65-F5344CB8AC3E}">
        <p14:creationId xmlns:p14="http://schemas.microsoft.com/office/powerpoint/2010/main" val="2659192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B128-2329-03F6-18E3-A4FA3ED14D88}"/>
              </a:ext>
            </a:extLst>
          </p:cNvPr>
          <p:cNvSpPr>
            <a:spLocks noGrp="1"/>
          </p:cNvSpPr>
          <p:nvPr>
            <p:ph type="title"/>
          </p:nvPr>
        </p:nvSpPr>
        <p:spPr/>
        <p:txBody>
          <a:bodyPr/>
          <a:lstStyle/>
          <a:p>
            <a:r>
              <a:rPr lang="en-US"/>
              <a:t>U.S. Black Population, 1980 vs. 2010</a:t>
            </a:r>
            <a:endParaRPr lang="en-US" dirty="0"/>
          </a:p>
        </p:txBody>
      </p:sp>
      <p:pic>
        <p:nvPicPr>
          <p:cNvPr id="8" name="Content Placeholder 7">
            <a:extLst>
              <a:ext uri="{FF2B5EF4-FFF2-40B4-BE49-F238E27FC236}">
                <a16:creationId xmlns:a16="http://schemas.microsoft.com/office/drawing/2014/main" id="{812E6260-9F4E-4558-575F-1A0549E6F436}"/>
              </a:ext>
            </a:extLst>
          </p:cNvPr>
          <p:cNvPicPr>
            <a:picLocks noGrp="1" noChangeAspect="1"/>
          </p:cNvPicPr>
          <p:nvPr>
            <p:ph idx="1"/>
          </p:nvPr>
        </p:nvPicPr>
        <p:blipFill rotWithShape="1">
          <a:blip r:embed="rId2"/>
          <a:srcRect l="23916" t="17110" r="5529" b="8023"/>
          <a:stretch/>
        </p:blipFill>
        <p:spPr>
          <a:xfrm>
            <a:off x="2844800" y="2064382"/>
            <a:ext cx="7802880" cy="4657398"/>
          </a:xfrm>
        </p:spPr>
      </p:pic>
    </p:spTree>
    <p:extLst>
      <p:ext uri="{BB962C8B-B14F-4D97-AF65-F5344CB8AC3E}">
        <p14:creationId xmlns:p14="http://schemas.microsoft.com/office/powerpoint/2010/main" val="828090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731DD-EC1B-349E-8C99-051CAE7D2CE9}"/>
              </a:ext>
            </a:extLst>
          </p:cNvPr>
          <p:cNvSpPr>
            <a:spLocks noGrp="1"/>
          </p:cNvSpPr>
          <p:nvPr>
            <p:ph type="title"/>
          </p:nvPr>
        </p:nvSpPr>
        <p:spPr/>
        <p:txBody>
          <a:bodyPr/>
          <a:lstStyle/>
          <a:p>
            <a:r>
              <a:rPr lang="en-US" dirty="0"/>
              <a:t>Geographic Distribution of the U.S. Black Population</a:t>
            </a:r>
          </a:p>
        </p:txBody>
      </p:sp>
      <p:pic>
        <p:nvPicPr>
          <p:cNvPr id="5" name="Content Placeholder 4">
            <a:extLst>
              <a:ext uri="{FF2B5EF4-FFF2-40B4-BE49-F238E27FC236}">
                <a16:creationId xmlns:a16="http://schemas.microsoft.com/office/drawing/2014/main" id="{8E83E117-6A99-C549-238A-2BDF7CEBEE6A}"/>
              </a:ext>
            </a:extLst>
          </p:cNvPr>
          <p:cNvPicPr>
            <a:picLocks noGrp="1" noChangeAspect="1"/>
          </p:cNvPicPr>
          <p:nvPr>
            <p:ph idx="1"/>
          </p:nvPr>
        </p:nvPicPr>
        <p:blipFill rotWithShape="1">
          <a:blip r:embed="rId2"/>
          <a:srcRect l="25644" t="10406" r="8359" b="6347"/>
          <a:stretch/>
        </p:blipFill>
        <p:spPr>
          <a:xfrm>
            <a:off x="2966720" y="1981201"/>
            <a:ext cx="6756400" cy="4793826"/>
          </a:xfrm>
        </p:spPr>
      </p:pic>
    </p:spTree>
    <p:extLst>
      <p:ext uri="{BB962C8B-B14F-4D97-AF65-F5344CB8AC3E}">
        <p14:creationId xmlns:p14="http://schemas.microsoft.com/office/powerpoint/2010/main" val="80218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DF60-A917-9308-0212-E414247A31ED}"/>
              </a:ext>
            </a:extLst>
          </p:cNvPr>
          <p:cNvSpPr>
            <a:spLocks noGrp="1"/>
          </p:cNvSpPr>
          <p:nvPr>
            <p:ph type="title"/>
          </p:nvPr>
        </p:nvSpPr>
        <p:spPr/>
        <p:txBody>
          <a:bodyPr/>
          <a:lstStyle/>
          <a:p>
            <a:r>
              <a:rPr lang="en-US" dirty="0"/>
              <a:t>Health of the Black Population in the United States</a:t>
            </a:r>
          </a:p>
        </p:txBody>
      </p:sp>
      <p:pic>
        <p:nvPicPr>
          <p:cNvPr id="5" name="Content Placeholder 4">
            <a:extLst>
              <a:ext uri="{FF2B5EF4-FFF2-40B4-BE49-F238E27FC236}">
                <a16:creationId xmlns:a16="http://schemas.microsoft.com/office/drawing/2014/main" id="{10684D37-68C6-766A-A3BC-DE6EC2B1D6C8}"/>
              </a:ext>
            </a:extLst>
          </p:cNvPr>
          <p:cNvPicPr>
            <a:picLocks noGrp="1" noChangeAspect="1"/>
          </p:cNvPicPr>
          <p:nvPr>
            <p:ph idx="1"/>
          </p:nvPr>
        </p:nvPicPr>
        <p:blipFill rotWithShape="1">
          <a:blip r:embed="rId2"/>
          <a:srcRect l="24858" t="13479" r="6473" b="34562"/>
          <a:stretch/>
        </p:blipFill>
        <p:spPr>
          <a:xfrm>
            <a:off x="2789793" y="2214880"/>
            <a:ext cx="8399641" cy="4084320"/>
          </a:xfrm>
        </p:spPr>
      </p:pic>
      <p:sp>
        <p:nvSpPr>
          <p:cNvPr id="7" name="TextBox 6">
            <a:extLst>
              <a:ext uri="{FF2B5EF4-FFF2-40B4-BE49-F238E27FC236}">
                <a16:creationId xmlns:a16="http://schemas.microsoft.com/office/drawing/2014/main" id="{3CA56F5F-EACC-30E6-096A-AA07B28D601A}"/>
              </a:ext>
            </a:extLst>
          </p:cNvPr>
          <p:cNvSpPr txBox="1"/>
          <p:nvPr/>
        </p:nvSpPr>
        <p:spPr>
          <a:xfrm>
            <a:off x="6393815" y="6538010"/>
            <a:ext cx="6101080" cy="246221"/>
          </a:xfrm>
          <a:prstGeom prst="rect">
            <a:avLst/>
          </a:prstGeom>
          <a:noFill/>
        </p:spPr>
        <p:txBody>
          <a:bodyPr wrap="square">
            <a:spAutoFit/>
          </a:bodyPr>
          <a:lstStyle/>
          <a:p>
            <a:r>
              <a:rPr lang="en-US" sz="1000" dirty="0"/>
              <a:t>https://www.ahrq.gov/research/findings/nhqrdr/chartbooks/blackhealth/part2.html</a:t>
            </a:r>
          </a:p>
        </p:txBody>
      </p:sp>
    </p:spTree>
    <p:extLst>
      <p:ext uri="{BB962C8B-B14F-4D97-AF65-F5344CB8AC3E}">
        <p14:creationId xmlns:p14="http://schemas.microsoft.com/office/powerpoint/2010/main" val="2683710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12E8-8C77-439A-B22F-B521CDD287AD}"/>
              </a:ext>
            </a:extLst>
          </p:cNvPr>
          <p:cNvSpPr>
            <a:spLocks noGrp="1"/>
          </p:cNvSpPr>
          <p:nvPr>
            <p:ph type="title"/>
          </p:nvPr>
        </p:nvSpPr>
        <p:spPr>
          <a:xfrm>
            <a:off x="1093421" y="741082"/>
            <a:ext cx="10005159" cy="949606"/>
          </a:xfrm>
        </p:spPr>
        <p:txBody>
          <a:bodyPr>
            <a:normAutofit/>
          </a:bodyPr>
          <a:lstStyle/>
          <a:p>
            <a:pPr algn="ctr"/>
            <a:r>
              <a:rPr lang="en-US"/>
              <a:t>Race, Ethnicity, and the Census</a:t>
            </a:r>
          </a:p>
        </p:txBody>
      </p:sp>
      <p:sp>
        <p:nvSpPr>
          <p:cNvPr id="3" name="Content Placeholder 2">
            <a:extLst>
              <a:ext uri="{FF2B5EF4-FFF2-40B4-BE49-F238E27FC236}">
                <a16:creationId xmlns:a16="http://schemas.microsoft.com/office/drawing/2014/main" id="{2583BC22-8D6B-4C2C-80C8-51E1747AD757}"/>
              </a:ext>
            </a:extLst>
          </p:cNvPr>
          <p:cNvSpPr>
            <a:spLocks noGrp="1"/>
          </p:cNvSpPr>
          <p:nvPr>
            <p:ph idx="1"/>
          </p:nvPr>
        </p:nvSpPr>
        <p:spPr>
          <a:xfrm>
            <a:off x="6857748" y="2938796"/>
            <a:ext cx="4240832" cy="2364723"/>
          </a:xfrm>
        </p:spPr>
        <p:txBody>
          <a:bodyPr anchor="t">
            <a:normAutofit/>
          </a:bodyPr>
          <a:lstStyle/>
          <a:p>
            <a:pPr marL="0" indent="0" defTabSz="585216">
              <a:spcBef>
                <a:spcPts val="640"/>
              </a:spcBef>
              <a:buNone/>
            </a:pPr>
            <a:r>
              <a:rPr lang="en-US" sz="2400" kern="1200" dirty="0">
                <a:solidFill>
                  <a:schemeClr val="tx1"/>
                </a:solidFill>
                <a:latin typeface="+mn-lt"/>
                <a:ea typeface="+mn-ea"/>
                <a:cs typeface="+mn-cs"/>
              </a:rPr>
              <a:t>The first census of the United States in 1790 had three racial  groups: Whites, Blacks and Civilized Indians (those who paid taxes).</a:t>
            </a:r>
          </a:p>
          <a:p>
            <a:endParaRPr lang="en-US" sz="2400" dirty="0"/>
          </a:p>
        </p:txBody>
      </p:sp>
      <p:pic>
        <p:nvPicPr>
          <p:cNvPr id="4" name="Picture 3" descr="A person riding a horse in a river&#10;&#10;Description generated with high confidence">
            <a:extLst>
              <a:ext uri="{FF2B5EF4-FFF2-40B4-BE49-F238E27FC236}">
                <a16:creationId xmlns:a16="http://schemas.microsoft.com/office/drawing/2014/main" id="{6D6E3087-2B5C-4630-94FB-CC9100930CA3}"/>
              </a:ext>
            </a:extLst>
          </p:cNvPr>
          <p:cNvPicPr>
            <a:picLocks noChangeAspect="1"/>
          </p:cNvPicPr>
          <p:nvPr/>
        </p:nvPicPr>
        <p:blipFill>
          <a:blip r:embed="rId2"/>
          <a:stretch>
            <a:fillRect/>
          </a:stretch>
        </p:blipFill>
        <p:spPr>
          <a:xfrm>
            <a:off x="1215535" y="2417206"/>
            <a:ext cx="4469379" cy="3407902"/>
          </a:xfrm>
          <a:prstGeom prst="rect">
            <a:avLst/>
          </a:prstGeom>
        </p:spPr>
      </p:pic>
      <p:sp>
        <p:nvSpPr>
          <p:cNvPr id="7" name="TextBox 6">
            <a:extLst>
              <a:ext uri="{FF2B5EF4-FFF2-40B4-BE49-F238E27FC236}">
                <a16:creationId xmlns:a16="http://schemas.microsoft.com/office/drawing/2014/main" id="{3AB0D853-1251-46D8-A5B0-D13DC7CF6D07}"/>
              </a:ext>
            </a:extLst>
          </p:cNvPr>
          <p:cNvSpPr txBox="1"/>
          <p:nvPr/>
        </p:nvSpPr>
        <p:spPr>
          <a:xfrm>
            <a:off x="7270218" y="5982137"/>
            <a:ext cx="3415891" cy="269561"/>
          </a:xfrm>
          <a:prstGeom prst="rect">
            <a:avLst/>
          </a:prstGeom>
          <a:noFill/>
        </p:spPr>
        <p:txBody>
          <a:bodyPr wrap="square" rtlCol="0">
            <a:spAutoFit/>
          </a:bodyPr>
          <a:lstStyle/>
          <a:p>
            <a:pPr defTabSz="585216">
              <a:spcAft>
                <a:spcPts val="600"/>
              </a:spcAft>
            </a:pPr>
            <a:r>
              <a:rPr lang="en-US" sz="576" kern="1200">
                <a:solidFill>
                  <a:schemeClr val="tx1"/>
                </a:solidFill>
                <a:latin typeface="+mn-lt"/>
                <a:ea typeface="+mn-ea"/>
                <a:cs typeface="+mn-cs"/>
              </a:rPr>
              <a:t>Parvanta, C., Nelson, D., &amp; Harner, R. (2018). </a:t>
            </a:r>
            <a:r>
              <a:rPr lang="en-US" sz="576" i="1" kern="1200">
                <a:solidFill>
                  <a:schemeClr val="tx1"/>
                </a:solidFill>
                <a:latin typeface="+mn-lt"/>
                <a:ea typeface="+mn-ea"/>
                <a:cs typeface="+mn-cs"/>
              </a:rPr>
              <a:t>Public Health Communication Critical Tools and Strategies</a:t>
            </a:r>
            <a:r>
              <a:rPr lang="en-US" sz="576" kern="1200">
                <a:solidFill>
                  <a:schemeClr val="tx1"/>
                </a:solidFill>
                <a:latin typeface="+mn-lt"/>
                <a:ea typeface="+mn-ea"/>
                <a:cs typeface="+mn-cs"/>
              </a:rPr>
              <a:t>. Burlington, MA: Jones &amp; Bartlett Learning, LLC</a:t>
            </a:r>
            <a:endParaRPr lang="en-US" sz="900"/>
          </a:p>
        </p:txBody>
      </p:sp>
    </p:spTree>
    <p:extLst>
      <p:ext uri="{BB962C8B-B14F-4D97-AF65-F5344CB8AC3E}">
        <p14:creationId xmlns:p14="http://schemas.microsoft.com/office/powerpoint/2010/main" val="4007688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579D-A623-1EC9-71C1-E4E667020F97}"/>
              </a:ext>
            </a:extLst>
          </p:cNvPr>
          <p:cNvSpPr>
            <a:spLocks noGrp="1"/>
          </p:cNvSpPr>
          <p:nvPr>
            <p:ph type="title"/>
          </p:nvPr>
        </p:nvSpPr>
        <p:spPr/>
        <p:txBody>
          <a:bodyPr/>
          <a:lstStyle/>
          <a:p>
            <a:r>
              <a:rPr lang="en-US" dirty="0"/>
              <a:t>Health of the Black Population in the United States</a:t>
            </a:r>
          </a:p>
        </p:txBody>
      </p:sp>
      <p:pic>
        <p:nvPicPr>
          <p:cNvPr id="5" name="Content Placeholder 4">
            <a:extLst>
              <a:ext uri="{FF2B5EF4-FFF2-40B4-BE49-F238E27FC236}">
                <a16:creationId xmlns:a16="http://schemas.microsoft.com/office/drawing/2014/main" id="{B3C4C120-D0AC-423D-7114-15E9114F3065}"/>
              </a:ext>
            </a:extLst>
          </p:cNvPr>
          <p:cNvPicPr>
            <a:picLocks noGrp="1" noChangeAspect="1"/>
          </p:cNvPicPr>
          <p:nvPr>
            <p:ph idx="1"/>
          </p:nvPr>
        </p:nvPicPr>
        <p:blipFill rotWithShape="1">
          <a:blip r:embed="rId2"/>
          <a:srcRect l="25015" t="14596" r="6944" b="20594"/>
          <a:stretch/>
        </p:blipFill>
        <p:spPr>
          <a:xfrm>
            <a:off x="2875280" y="2159000"/>
            <a:ext cx="7935494" cy="4251812"/>
          </a:xfrm>
        </p:spPr>
      </p:pic>
      <p:sp>
        <p:nvSpPr>
          <p:cNvPr id="6" name="TextBox 5">
            <a:extLst>
              <a:ext uri="{FF2B5EF4-FFF2-40B4-BE49-F238E27FC236}">
                <a16:creationId xmlns:a16="http://schemas.microsoft.com/office/drawing/2014/main" id="{B4945B83-A009-C9A4-9B95-567AAED5AA46}"/>
              </a:ext>
            </a:extLst>
          </p:cNvPr>
          <p:cNvSpPr txBox="1"/>
          <p:nvPr/>
        </p:nvSpPr>
        <p:spPr>
          <a:xfrm>
            <a:off x="6393815" y="6538010"/>
            <a:ext cx="6101080" cy="246221"/>
          </a:xfrm>
          <a:prstGeom prst="rect">
            <a:avLst/>
          </a:prstGeom>
          <a:noFill/>
        </p:spPr>
        <p:txBody>
          <a:bodyPr wrap="square">
            <a:spAutoFit/>
          </a:bodyPr>
          <a:lstStyle/>
          <a:p>
            <a:r>
              <a:rPr lang="en-US" sz="1000" dirty="0"/>
              <a:t>https://www.ahrq.gov/research/findings/nhqrdr/chartbooks/blackhealth/part2.html</a:t>
            </a:r>
          </a:p>
        </p:txBody>
      </p:sp>
    </p:spTree>
    <p:extLst>
      <p:ext uri="{BB962C8B-B14F-4D97-AF65-F5344CB8AC3E}">
        <p14:creationId xmlns:p14="http://schemas.microsoft.com/office/powerpoint/2010/main" val="3841725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A509-FB31-ED33-410B-6EF7E5899752}"/>
              </a:ext>
            </a:extLst>
          </p:cNvPr>
          <p:cNvSpPr>
            <a:spLocks noGrp="1"/>
          </p:cNvSpPr>
          <p:nvPr>
            <p:ph type="title"/>
          </p:nvPr>
        </p:nvSpPr>
        <p:spPr/>
        <p:txBody>
          <a:bodyPr/>
          <a:lstStyle/>
          <a:p>
            <a:r>
              <a:rPr lang="en-US" dirty="0"/>
              <a:t>Health Equity</a:t>
            </a:r>
          </a:p>
        </p:txBody>
      </p:sp>
    </p:spTree>
    <p:extLst>
      <p:ext uri="{BB962C8B-B14F-4D97-AF65-F5344CB8AC3E}">
        <p14:creationId xmlns:p14="http://schemas.microsoft.com/office/powerpoint/2010/main" val="3556718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73F862-A8FF-0182-71E8-961CDD93A2F5}"/>
              </a:ext>
            </a:extLst>
          </p:cNvPr>
          <p:cNvSpPr>
            <a:spLocks noGrp="1"/>
          </p:cNvSpPr>
          <p:nvPr>
            <p:ph type="title"/>
          </p:nvPr>
        </p:nvSpPr>
        <p:spPr/>
        <p:txBody>
          <a:bodyPr/>
          <a:lstStyle/>
          <a:p>
            <a:r>
              <a:rPr lang="en-US" dirty="0"/>
              <a:t>Health Equity</a:t>
            </a:r>
          </a:p>
        </p:txBody>
      </p:sp>
      <p:sp>
        <p:nvSpPr>
          <p:cNvPr id="5" name="Content Placeholder 4">
            <a:extLst>
              <a:ext uri="{FF2B5EF4-FFF2-40B4-BE49-F238E27FC236}">
                <a16:creationId xmlns:a16="http://schemas.microsoft.com/office/drawing/2014/main" id="{54F50642-5B9F-35AA-9A45-305E1749022F}"/>
              </a:ext>
            </a:extLst>
          </p:cNvPr>
          <p:cNvSpPr>
            <a:spLocks noGrp="1"/>
          </p:cNvSpPr>
          <p:nvPr>
            <p:ph idx="1"/>
          </p:nvPr>
        </p:nvSpPr>
        <p:spPr/>
        <p:txBody>
          <a:bodyPr>
            <a:normAutofit/>
          </a:bodyPr>
          <a:lstStyle/>
          <a:p>
            <a:r>
              <a:rPr lang="en-US" sz="2000" dirty="0"/>
              <a:t>Health equity is the state in which everyone has a fair and just opportunity to attain their highest level of health. Achieving this requires ongoing societal efforts to:</a:t>
            </a:r>
          </a:p>
          <a:p>
            <a:pPr lvl="1"/>
            <a:r>
              <a:rPr lang="en-US" sz="2000" dirty="0"/>
              <a:t>Address historical and contemporary injustices;</a:t>
            </a:r>
          </a:p>
          <a:p>
            <a:pPr lvl="1"/>
            <a:r>
              <a:rPr lang="en-US" sz="2000" dirty="0"/>
              <a:t>Overcome economic, social, and other obstacles to health and health care; and</a:t>
            </a:r>
          </a:p>
          <a:p>
            <a:pPr lvl="1"/>
            <a:r>
              <a:rPr lang="en-US" sz="2000" dirty="0"/>
              <a:t>Eliminate preventable health disparities.</a:t>
            </a:r>
          </a:p>
        </p:txBody>
      </p:sp>
    </p:spTree>
    <p:extLst>
      <p:ext uri="{BB962C8B-B14F-4D97-AF65-F5344CB8AC3E}">
        <p14:creationId xmlns:p14="http://schemas.microsoft.com/office/powerpoint/2010/main" val="4282590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77841B-E879-4B42-AF86-52A2246EB20B}"/>
              </a:ext>
            </a:extLst>
          </p:cNvPr>
          <p:cNvPicPr>
            <a:picLocks noChangeAspect="1"/>
          </p:cNvPicPr>
          <p:nvPr/>
        </p:nvPicPr>
        <p:blipFill>
          <a:blip r:embed="rId2"/>
          <a:stretch>
            <a:fillRect/>
          </a:stretch>
        </p:blipFill>
        <p:spPr>
          <a:xfrm>
            <a:off x="3103625" y="76199"/>
            <a:ext cx="5984749" cy="6705601"/>
          </a:xfrm>
          <a:prstGeom prst="rect">
            <a:avLst/>
          </a:prstGeom>
        </p:spPr>
      </p:pic>
    </p:spTree>
    <p:extLst>
      <p:ext uri="{BB962C8B-B14F-4D97-AF65-F5344CB8AC3E}">
        <p14:creationId xmlns:p14="http://schemas.microsoft.com/office/powerpoint/2010/main" val="197695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282B14-A737-BAD1-0CFE-0072B64372EE}"/>
              </a:ext>
            </a:extLst>
          </p:cNvPr>
          <p:cNvPicPr>
            <a:picLocks noChangeAspect="1"/>
          </p:cNvPicPr>
          <p:nvPr/>
        </p:nvPicPr>
        <p:blipFill>
          <a:blip r:embed="rId2"/>
          <a:stretch>
            <a:fillRect/>
          </a:stretch>
        </p:blipFill>
        <p:spPr>
          <a:xfrm>
            <a:off x="991350" y="71120"/>
            <a:ext cx="10209299" cy="6695440"/>
          </a:xfrm>
          <a:prstGeom prst="rect">
            <a:avLst/>
          </a:prstGeom>
        </p:spPr>
      </p:pic>
    </p:spTree>
    <p:extLst>
      <p:ext uri="{BB962C8B-B14F-4D97-AF65-F5344CB8AC3E}">
        <p14:creationId xmlns:p14="http://schemas.microsoft.com/office/powerpoint/2010/main" val="4222100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B636-3A0E-1243-E3CE-60BEFC025B7B}"/>
              </a:ext>
            </a:extLst>
          </p:cNvPr>
          <p:cNvSpPr>
            <a:spLocks noGrp="1"/>
          </p:cNvSpPr>
          <p:nvPr>
            <p:ph type="title"/>
          </p:nvPr>
        </p:nvSpPr>
        <p:spPr/>
        <p:txBody>
          <a:bodyPr/>
          <a:lstStyle/>
          <a:p>
            <a:r>
              <a:rPr lang="en-US" dirty="0"/>
              <a:t>Health Equity Example</a:t>
            </a:r>
          </a:p>
        </p:txBody>
      </p:sp>
      <p:pic>
        <p:nvPicPr>
          <p:cNvPr id="4" name="Content Placeholder 3">
            <a:extLst>
              <a:ext uri="{FF2B5EF4-FFF2-40B4-BE49-F238E27FC236}">
                <a16:creationId xmlns:a16="http://schemas.microsoft.com/office/drawing/2014/main" id="{0CF88304-BA9A-2B25-6F46-54BC4E72BDEC}"/>
              </a:ext>
            </a:extLst>
          </p:cNvPr>
          <p:cNvPicPr>
            <a:picLocks noGrp="1" noChangeAspect="1"/>
          </p:cNvPicPr>
          <p:nvPr>
            <p:ph idx="1"/>
          </p:nvPr>
        </p:nvPicPr>
        <p:blipFill>
          <a:blip r:embed="rId2"/>
          <a:stretch>
            <a:fillRect/>
          </a:stretch>
        </p:blipFill>
        <p:spPr>
          <a:xfrm>
            <a:off x="2722880" y="2242820"/>
            <a:ext cx="6746240" cy="4363974"/>
          </a:xfrm>
          <a:prstGeom prst="rect">
            <a:avLst/>
          </a:prstGeom>
        </p:spPr>
      </p:pic>
    </p:spTree>
    <p:extLst>
      <p:ext uri="{BB962C8B-B14F-4D97-AF65-F5344CB8AC3E}">
        <p14:creationId xmlns:p14="http://schemas.microsoft.com/office/powerpoint/2010/main" val="731175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A509-FB31-ED33-410B-6EF7E5899752}"/>
              </a:ext>
            </a:extLst>
          </p:cNvPr>
          <p:cNvSpPr>
            <a:spLocks noGrp="1"/>
          </p:cNvSpPr>
          <p:nvPr>
            <p:ph type="title"/>
          </p:nvPr>
        </p:nvSpPr>
        <p:spPr/>
        <p:txBody>
          <a:bodyPr/>
          <a:lstStyle/>
          <a:p>
            <a:r>
              <a:rPr lang="en-US" dirty="0"/>
              <a:t>Health Equity and You</a:t>
            </a:r>
          </a:p>
        </p:txBody>
      </p:sp>
    </p:spTree>
    <p:extLst>
      <p:ext uri="{BB962C8B-B14F-4D97-AF65-F5344CB8AC3E}">
        <p14:creationId xmlns:p14="http://schemas.microsoft.com/office/powerpoint/2010/main" val="3496543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5DBA-370F-F20C-B9D5-3B51EAD2C4B0}"/>
              </a:ext>
            </a:extLst>
          </p:cNvPr>
          <p:cNvSpPr>
            <a:spLocks noGrp="1"/>
          </p:cNvSpPr>
          <p:nvPr>
            <p:ph type="title"/>
          </p:nvPr>
        </p:nvSpPr>
        <p:spPr/>
        <p:txBody>
          <a:bodyPr/>
          <a:lstStyle/>
          <a:p>
            <a:r>
              <a:rPr lang="en-US" dirty="0"/>
              <a:t>Simply Put</a:t>
            </a:r>
          </a:p>
        </p:txBody>
      </p:sp>
      <p:sp>
        <p:nvSpPr>
          <p:cNvPr id="3" name="Content Placeholder 2">
            <a:extLst>
              <a:ext uri="{FF2B5EF4-FFF2-40B4-BE49-F238E27FC236}">
                <a16:creationId xmlns:a16="http://schemas.microsoft.com/office/drawing/2014/main" id="{5C1B79B2-9487-80FC-1076-F3CF463A1BA2}"/>
              </a:ext>
            </a:extLst>
          </p:cNvPr>
          <p:cNvSpPr>
            <a:spLocks noGrp="1"/>
          </p:cNvSpPr>
          <p:nvPr>
            <p:ph idx="1"/>
          </p:nvPr>
        </p:nvSpPr>
        <p:spPr/>
        <p:txBody>
          <a:bodyPr>
            <a:normAutofit/>
          </a:bodyPr>
          <a:lstStyle/>
          <a:p>
            <a:r>
              <a:rPr lang="en-US" sz="2000" dirty="0"/>
              <a:t>Health disparities are preventable differences in the burden of disease, injury, violence, or opportunities to achieve optimal health that are experienced by populations that have been disadvantaged by their social or economic status, geographic location, and environment.[1] </a:t>
            </a:r>
          </a:p>
          <a:p>
            <a:r>
              <a:rPr lang="en-US" sz="2000" dirty="0"/>
              <a:t>Many populations experience health disparities, including people from some racial and ethnic minority groups, people with disabilities, women, people who are LGBTQI+ (lesbian, gay, bisexual, transgender, queer, intersex, or other), people with limited English proficiency, and other groups.</a:t>
            </a:r>
          </a:p>
        </p:txBody>
      </p:sp>
      <p:sp>
        <p:nvSpPr>
          <p:cNvPr id="9" name="TextBox 8">
            <a:extLst>
              <a:ext uri="{FF2B5EF4-FFF2-40B4-BE49-F238E27FC236}">
                <a16:creationId xmlns:a16="http://schemas.microsoft.com/office/drawing/2014/main" id="{D0310CEE-577D-E9F8-4B7B-A975008C201B}"/>
              </a:ext>
            </a:extLst>
          </p:cNvPr>
          <p:cNvSpPr txBox="1"/>
          <p:nvPr/>
        </p:nvSpPr>
        <p:spPr>
          <a:xfrm>
            <a:off x="5907881" y="6056869"/>
            <a:ext cx="6100762" cy="707886"/>
          </a:xfrm>
          <a:prstGeom prst="rect">
            <a:avLst/>
          </a:prstGeom>
          <a:noFill/>
        </p:spPr>
        <p:txBody>
          <a:bodyPr wrap="square">
            <a:spAutoFit/>
          </a:bodyPr>
          <a:lstStyle/>
          <a:p>
            <a:r>
              <a:rPr lang="en-US" sz="1000" b="0" i="0" dirty="0">
                <a:effectLst/>
                <a:latin typeface="Segoe UI" panose="020B0502040204020203" pitchFamily="34" charset="0"/>
              </a:rPr>
              <a:t>Office of Disease Prevention and Health Promotion. (2021, August 11). Healthy People 2020: Disparities. U.S. Department of Health and Human Services. Retrieved August 13, 2021, from </a:t>
            </a:r>
            <a:r>
              <a:rPr lang="en-US" sz="1000" b="0" i="0" u="none" strike="noStrike" dirty="0">
                <a:effectLst/>
                <a:latin typeface="Segoe UI" panose="020B0502040204020203" pitchFamily="34" charset="0"/>
                <a:hlinkClick r:id="rId2">
                  <a:extLst>
                    <a:ext uri="{A12FA001-AC4F-418D-AE19-62706E023703}">
                      <ahyp:hlinkClr xmlns:ahyp="http://schemas.microsoft.com/office/drawing/2018/hyperlinkcolor" val="tx"/>
                    </a:ext>
                  </a:extLst>
                </a:hlinkClick>
              </a:rPr>
              <a:t>https://www.healthypeople.gov/2020/about/foundation-health-measures/Disparities</a:t>
            </a:r>
            <a:br>
              <a:rPr lang="en-US" sz="1000" dirty="0"/>
            </a:br>
            <a:endParaRPr lang="en-US" sz="1000" dirty="0"/>
          </a:p>
        </p:txBody>
      </p:sp>
    </p:spTree>
    <p:extLst>
      <p:ext uri="{BB962C8B-B14F-4D97-AF65-F5344CB8AC3E}">
        <p14:creationId xmlns:p14="http://schemas.microsoft.com/office/powerpoint/2010/main" val="641014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5DBA-370F-F20C-B9D5-3B51EAD2C4B0}"/>
              </a:ext>
            </a:extLst>
          </p:cNvPr>
          <p:cNvSpPr>
            <a:spLocks noGrp="1"/>
          </p:cNvSpPr>
          <p:nvPr>
            <p:ph type="title"/>
          </p:nvPr>
        </p:nvSpPr>
        <p:spPr/>
        <p:txBody>
          <a:bodyPr/>
          <a:lstStyle/>
          <a:p>
            <a:r>
              <a:rPr lang="en-US" dirty="0"/>
              <a:t>Simply Put</a:t>
            </a:r>
          </a:p>
        </p:txBody>
      </p:sp>
      <p:sp>
        <p:nvSpPr>
          <p:cNvPr id="3" name="Content Placeholder 2">
            <a:extLst>
              <a:ext uri="{FF2B5EF4-FFF2-40B4-BE49-F238E27FC236}">
                <a16:creationId xmlns:a16="http://schemas.microsoft.com/office/drawing/2014/main" id="{5C1B79B2-9487-80FC-1076-F3CF463A1BA2}"/>
              </a:ext>
            </a:extLst>
          </p:cNvPr>
          <p:cNvSpPr>
            <a:spLocks noGrp="1"/>
          </p:cNvSpPr>
          <p:nvPr>
            <p:ph idx="1"/>
          </p:nvPr>
        </p:nvSpPr>
        <p:spPr/>
        <p:txBody>
          <a:bodyPr>
            <a:normAutofit/>
          </a:bodyPr>
          <a:lstStyle/>
          <a:p>
            <a:r>
              <a:rPr lang="en-US" sz="2000" dirty="0"/>
              <a:t>Across the country, people in some racial and ethnic minority groups experience higher rates of poor health and disease for a range of health conditions, including diabetes, hypertension, obesity, asthma, heart disease, cancer, and preterm birth, when compared to their White counterparts. </a:t>
            </a:r>
          </a:p>
          <a:p>
            <a:r>
              <a:rPr lang="en-US" sz="2000" dirty="0"/>
              <a:t>For example, the average life expectancy among Black or African American people in the United States is four years lower than that of White people.[3] </a:t>
            </a:r>
          </a:p>
          <a:p>
            <a:r>
              <a:rPr lang="en-US" sz="2000" dirty="0"/>
              <a:t>These disparities sometimes persist even when accounting for other demographic and socioeconomic factors, such as age or income.</a:t>
            </a:r>
          </a:p>
        </p:txBody>
      </p:sp>
      <p:sp>
        <p:nvSpPr>
          <p:cNvPr id="5" name="TextBox 4">
            <a:extLst>
              <a:ext uri="{FF2B5EF4-FFF2-40B4-BE49-F238E27FC236}">
                <a16:creationId xmlns:a16="http://schemas.microsoft.com/office/drawing/2014/main" id="{BB10C23C-E0A2-B20F-6639-B72C22AF876D}"/>
              </a:ext>
            </a:extLst>
          </p:cNvPr>
          <p:cNvSpPr txBox="1"/>
          <p:nvPr/>
        </p:nvSpPr>
        <p:spPr>
          <a:xfrm>
            <a:off x="6091238" y="6133813"/>
            <a:ext cx="6100762" cy="553998"/>
          </a:xfrm>
          <a:prstGeom prst="rect">
            <a:avLst/>
          </a:prstGeom>
          <a:noFill/>
        </p:spPr>
        <p:txBody>
          <a:bodyPr wrap="square">
            <a:spAutoFit/>
          </a:bodyPr>
          <a:lstStyle/>
          <a:p>
            <a:r>
              <a:rPr lang="en-US" sz="1000" dirty="0"/>
              <a:t>Centers for Disease Control and Prevention. Impact of Racism on our Nation’s Health. 2021 [cited 2021 Nov 12]. available from https://www.cdc.gov/healthequity/racism-disparities/impact-of-racism.html. </a:t>
            </a:r>
          </a:p>
        </p:txBody>
      </p:sp>
    </p:spTree>
    <p:extLst>
      <p:ext uri="{BB962C8B-B14F-4D97-AF65-F5344CB8AC3E}">
        <p14:creationId xmlns:p14="http://schemas.microsoft.com/office/powerpoint/2010/main" val="4077969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5DBA-370F-F20C-B9D5-3B51EAD2C4B0}"/>
              </a:ext>
            </a:extLst>
          </p:cNvPr>
          <p:cNvSpPr>
            <a:spLocks noGrp="1"/>
          </p:cNvSpPr>
          <p:nvPr>
            <p:ph type="title"/>
          </p:nvPr>
        </p:nvSpPr>
        <p:spPr/>
        <p:txBody>
          <a:bodyPr/>
          <a:lstStyle/>
          <a:p>
            <a:r>
              <a:rPr lang="en-US" dirty="0"/>
              <a:t>Simply Put</a:t>
            </a:r>
          </a:p>
        </p:txBody>
      </p:sp>
      <p:sp>
        <p:nvSpPr>
          <p:cNvPr id="3" name="Content Placeholder 2">
            <a:extLst>
              <a:ext uri="{FF2B5EF4-FFF2-40B4-BE49-F238E27FC236}">
                <a16:creationId xmlns:a16="http://schemas.microsoft.com/office/drawing/2014/main" id="{5C1B79B2-9487-80FC-1076-F3CF463A1BA2}"/>
              </a:ext>
            </a:extLst>
          </p:cNvPr>
          <p:cNvSpPr>
            <a:spLocks noGrp="1"/>
          </p:cNvSpPr>
          <p:nvPr>
            <p:ph idx="1"/>
          </p:nvPr>
        </p:nvSpPr>
        <p:spPr/>
        <p:txBody>
          <a:bodyPr>
            <a:normAutofit/>
          </a:bodyPr>
          <a:lstStyle/>
          <a:p>
            <a:r>
              <a:rPr lang="en-US" sz="2000" dirty="0"/>
              <a:t>Communities can prevent health disparities when community- and faith-based organizations, employers, healthcare systems and providers, public health agencies, and policymakers work together to develop policies, programs, and systems based on a health equity framework and community needs.</a:t>
            </a:r>
          </a:p>
        </p:txBody>
      </p:sp>
    </p:spTree>
    <p:extLst>
      <p:ext uri="{BB962C8B-B14F-4D97-AF65-F5344CB8AC3E}">
        <p14:creationId xmlns:p14="http://schemas.microsoft.com/office/powerpoint/2010/main" val="1264181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12E8-8C77-439A-B22F-B521CDD287AD}"/>
              </a:ext>
            </a:extLst>
          </p:cNvPr>
          <p:cNvSpPr>
            <a:spLocks noGrp="1"/>
          </p:cNvSpPr>
          <p:nvPr>
            <p:ph type="title"/>
          </p:nvPr>
        </p:nvSpPr>
        <p:spPr>
          <a:xfrm>
            <a:off x="894081" y="275005"/>
            <a:ext cx="5314536" cy="1325563"/>
          </a:xfrm>
        </p:spPr>
        <p:txBody>
          <a:bodyPr>
            <a:normAutofit/>
          </a:bodyPr>
          <a:lstStyle/>
          <a:p>
            <a:r>
              <a:rPr lang="en-US" dirty="0"/>
              <a:t>Race, Ethnicity, and the Census</a:t>
            </a:r>
          </a:p>
        </p:txBody>
      </p:sp>
      <p:pic>
        <p:nvPicPr>
          <p:cNvPr id="4" name="Picture 3">
            <a:extLst>
              <a:ext uri="{FF2B5EF4-FFF2-40B4-BE49-F238E27FC236}">
                <a16:creationId xmlns:a16="http://schemas.microsoft.com/office/drawing/2014/main" id="{CCBE2FE7-6786-412C-B560-EB2DFC9BE273}"/>
              </a:ext>
            </a:extLst>
          </p:cNvPr>
          <p:cNvPicPr>
            <a:picLocks noChangeAspect="1"/>
          </p:cNvPicPr>
          <p:nvPr/>
        </p:nvPicPr>
        <p:blipFill rotWithShape="1">
          <a:blip r:embed="rId2"/>
          <a:srcRect l="14988" r="16447"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6" name="TextBox 5">
            <a:extLst>
              <a:ext uri="{FF2B5EF4-FFF2-40B4-BE49-F238E27FC236}">
                <a16:creationId xmlns:a16="http://schemas.microsoft.com/office/drawing/2014/main" id="{952719B4-7F0D-4C9B-8A87-0DEA2D470B6A}"/>
              </a:ext>
            </a:extLst>
          </p:cNvPr>
          <p:cNvSpPr txBox="1"/>
          <p:nvPr/>
        </p:nvSpPr>
        <p:spPr>
          <a:xfrm>
            <a:off x="6842354" y="6361908"/>
            <a:ext cx="5257432" cy="369332"/>
          </a:xfrm>
          <a:prstGeom prst="rect">
            <a:avLst/>
          </a:prstGeom>
          <a:noFill/>
        </p:spPr>
        <p:txBody>
          <a:bodyPr wrap="square" rtlCol="0">
            <a:spAutoFit/>
          </a:bodyPr>
          <a:lstStyle/>
          <a:p>
            <a:r>
              <a:rPr lang="en-US" sz="900" dirty="0" err="1"/>
              <a:t>Parvanta</a:t>
            </a:r>
            <a:r>
              <a:rPr lang="en-US" sz="900" dirty="0"/>
              <a:t>, C., Nelson, D., &amp; </a:t>
            </a:r>
            <a:r>
              <a:rPr lang="en-US" sz="900" dirty="0" err="1"/>
              <a:t>Harner</a:t>
            </a:r>
            <a:r>
              <a:rPr lang="en-US" sz="900" dirty="0"/>
              <a:t>, R. (2018). </a:t>
            </a:r>
            <a:r>
              <a:rPr lang="en-US" sz="900" i="1" dirty="0"/>
              <a:t>Public Health Communication Critical Tools and Strategies</a:t>
            </a:r>
            <a:r>
              <a:rPr lang="en-US" sz="900" dirty="0"/>
              <a:t>. Burlington, MA: Jones &amp; Bartlett Learning, LLC</a:t>
            </a:r>
          </a:p>
        </p:txBody>
      </p:sp>
      <p:graphicFrame>
        <p:nvGraphicFramePr>
          <p:cNvPr id="10" name="Content Placeholder 2">
            <a:extLst>
              <a:ext uri="{FF2B5EF4-FFF2-40B4-BE49-F238E27FC236}">
                <a16:creationId xmlns:a16="http://schemas.microsoft.com/office/drawing/2014/main" id="{070FA176-C4A6-8195-7769-56CD255CCA13}"/>
              </a:ext>
            </a:extLst>
          </p:cNvPr>
          <p:cNvGraphicFramePr/>
          <p:nvPr>
            <p:extLst>
              <p:ext uri="{D42A27DB-BD31-4B8C-83A1-F6EECF244321}">
                <p14:modId xmlns:p14="http://schemas.microsoft.com/office/powerpoint/2010/main" val="300139331"/>
              </p:ext>
            </p:extLst>
          </p:nvPr>
        </p:nvGraphicFramePr>
        <p:xfrm>
          <a:off x="406400" y="2512698"/>
          <a:ext cx="5963920" cy="3757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0679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36AD-CC4E-8FF8-CFD9-4649DA09DA6D}"/>
              </a:ext>
            </a:extLst>
          </p:cNvPr>
          <p:cNvSpPr>
            <a:spLocks noGrp="1"/>
          </p:cNvSpPr>
          <p:nvPr>
            <p:ph type="title"/>
          </p:nvPr>
        </p:nvSpPr>
        <p:spPr/>
        <p:txBody>
          <a:bodyPr/>
          <a:lstStyle/>
          <a:p>
            <a:r>
              <a:rPr lang="en-US" dirty="0"/>
              <a:t>What You Can Do to Promote Health Equity</a:t>
            </a:r>
          </a:p>
        </p:txBody>
      </p:sp>
      <p:sp>
        <p:nvSpPr>
          <p:cNvPr id="3" name="Content Placeholder 2">
            <a:extLst>
              <a:ext uri="{FF2B5EF4-FFF2-40B4-BE49-F238E27FC236}">
                <a16:creationId xmlns:a16="http://schemas.microsoft.com/office/drawing/2014/main" id="{CE54B876-8D64-06C1-E61D-4912F22C646A}"/>
              </a:ext>
            </a:extLst>
          </p:cNvPr>
          <p:cNvSpPr>
            <a:spLocks noGrp="1"/>
          </p:cNvSpPr>
          <p:nvPr>
            <p:ph idx="1"/>
          </p:nvPr>
        </p:nvSpPr>
        <p:spPr/>
        <p:txBody>
          <a:bodyPr>
            <a:normAutofit/>
          </a:bodyPr>
          <a:lstStyle/>
          <a:p>
            <a:r>
              <a:rPr lang="en-US" sz="2000" dirty="0"/>
              <a:t>You—as a community member or member of an organization—can join the effort to ensure that all people have equitable access to resources to maintain and manage their physical and mental health, including easy access to important information, goods and services, and affordable medical and mental health care.</a:t>
            </a:r>
          </a:p>
        </p:txBody>
      </p:sp>
      <p:sp>
        <p:nvSpPr>
          <p:cNvPr id="5" name="TextBox 4">
            <a:extLst>
              <a:ext uri="{FF2B5EF4-FFF2-40B4-BE49-F238E27FC236}">
                <a16:creationId xmlns:a16="http://schemas.microsoft.com/office/drawing/2014/main" id="{58C7EFB9-4C19-579D-981B-9D2E791DDDE5}"/>
              </a:ext>
            </a:extLst>
          </p:cNvPr>
          <p:cNvSpPr txBox="1"/>
          <p:nvPr/>
        </p:nvSpPr>
        <p:spPr>
          <a:xfrm>
            <a:off x="8051006" y="6410812"/>
            <a:ext cx="3579019" cy="246221"/>
          </a:xfrm>
          <a:prstGeom prst="rect">
            <a:avLst/>
          </a:prstGeom>
          <a:noFill/>
        </p:spPr>
        <p:txBody>
          <a:bodyPr wrap="square">
            <a:spAutoFit/>
          </a:bodyPr>
          <a:lstStyle/>
          <a:p>
            <a:r>
              <a:rPr lang="en-US" sz="1000" dirty="0"/>
              <a:t>https://www.cdc.gov/healthequity/whatis/index.html</a:t>
            </a:r>
          </a:p>
        </p:txBody>
      </p:sp>
    </p:spTree>
    <p:extLst>
      <p:ext uri="{BB962C8B-B14F-4D97-AF65-F5344CB8AC3E}">
        <p14:creationId xmlns:p14="http://schemas.microsoft.com/office/powerpoint/2010/main" val="2575055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1AE4F7A7-2D54-8981-7604-3C28008309BF}"/>
              </a:ext>
            </a:extLst>
          </p:cNvPr>
          <p:cNvPicPr>
            <a:picLocks noChangeAspect="1"/>
          </p:cNvPicPr>
          <p:nvPr/>
        </p:nvPicPr>
        <p:blipFill rotWithShape="1">
          <a:blip r:embed="rId2"/>
          <a:srcRect t="10115" r="1" b="7203"/>
          <a:stretch/>
        </p:blipFill>
        <p:spPr>
          <a:xfrm>
            <a:off x="20" y="10"/>
            <a:ext cx="12191980" cy="6857989"/>
          </a:xfrm>
          <a:prstGeom prst="rect">
            <a:avLst/>
          </a:prstGeom>
        </p:spPr>
      </p:pic>
      <p:sp>
        <p:nvSpPr>
          <p:cNvPr id="12" name="Freeform 6">
            <a:extLst>
              <a:ext uri="{FF2B5EF4-FFF2-40B4-BE49-F238E27FC236}">
                <a16:creationId xmlns:a16="http://schemas.microsoft.com/office/drawing/2014/main" id="{9D1A3D83-39F0-4366-BB12-3C5732003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29356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CA306035-DA7D-7FFF-442C-E2FF46224A9C}"/>
              </a:ext>
            </a:extLst>
          </p:cNvPr>
          <p:cNvSpPr>
            <a:spLocks noGrp="1"/>
          </p:cNvSpPr>
          <p:nvPr>
            <p:ph type="title"/>
          </p:nvPr>
        </p:nvSpPr>
        <p:spPr>
          <a:xfrm>
            <a:off x="5723467" y="3251199"/>
            <a:ext cx="5706533" cy="1947929"/>
          </a:xfrm>
        </p:spPr>
        <p:txBody>
          <a:bodyPr vert="horz" lIns="91440" tIns="45720" rIns="91440" bIns="45720" rtlCol="0" anchor="b">
            <a:normAutofit/>
          </a:bodyPr>
          <a:lstStyle/>
          <a:p>
            <a:r>
              <a:rPr lang="en-US"/>
              <a:t>Questions</a:t>
            </a:r>
            <a:endParaRPr lang="en-US" dirty="0"/>
          </a:p>
        </p:txBody>
      </p:sp>
    </p:spTree>
    <p:extLst>
      <p:ext uri="{BB962C8B-B14F-4D97-AF65-F5344CB8AC3E}">
        <p14:creationId xmlns:p14="http://schemas.microsoft.com/office/powerpoint/2010/main" val="2183595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DDFC9E8-7708-B400-94F3-88E74B336735}"/>
              </a:ext>
            </a:extLst>
          </p:cNvPr>
          <p:cNvSpPr>
            <a:spLocks noGrp="1"/>
          </p:cNvSpPr>
          <p:nvPr>
            <p:ph type="title"/>
          </p:nvPr>
        </p:nvSpPr>
        <p:spPr/>
        <p:txBody>
          <a:bodyPr/>
          <a:lstStyle/>
          <a:p>
            <a:r>
              <a:rPr lang="en-US" dirty="0"/>
              <a:t>Health Equity Video</a:t>
            </a:r>
          </a:p>
        </p:txBody>
      </p:sp>
      <p:sp>
        <p:nvSpPr>
          <p:cNvPr id="8" name="Content Placeholder 7">
            <a:extLst>
              <a:ext uri="{FF2B5EF4-FFF2-40B4-BE49-F238E27FC236}">
                <a16:creationId xmlns:a16="http://schemas.microsoft.com/office/drawing/2014/main" id="{B9EF7F4C-63EF-B2AE-D496-E75FD54390A0}"/>
              </a:ext>
            </a:extLst>
          </p:cNvPr>
          <p:cNvSpPr>
            <a:spLocks noGrp="1"/>
          </p:cNvSpPr>
          <p:nvPr>
            <p:ph idx="1"/>
          </p:nvPr>
        </p:nvSpPr>
        <p:spPr/>
        <p:txBody>
          <a:bodyPr/>
          <a:lstStyle/>
          <a:p>
            <a:r>
              <a:rPr lang="en-US" dirty="0">
                <a:hlinkClick r:id="rId2"/>
              </a:rPr>
              <a:t>https://www.cdc.gov/healthequity/whatis/videos/index.html</a:t>
            </a:r>
            <a:r>
              <a:rPr lang="en-US" dirty="0"/>
              <a:t> </a:t>
            </a:r>
          </a:p>
        </p:txBody>
      </p:sp>
    </p:spTree>
    <p:extLst>
      <p:ext uri="{BB962C8B-B14F-4D97-AF65-F5344CB8AC3E}">
        <p14:creationId xmlns:p14="http://schemas.microsoft.com/office/powerpoint/2010/main" val="3304305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12E8-8C77-439A-B22F-B521CDD287AD}"/>
              </a:ext>
            </a:extLst>
          </p:cNvPr>
          <p:cNvSpPr>
            <a:spLocks noGrp="1"/>
          </p:cNvSpPr>
          <p:nvPr>
            <p:ph type="title"/>
          </p:nvPr>
        </p:nvSpPr>
        <p:spPr>
          <a:xfrm>
            <a:off x="6096000" y="173405"/>
            <a:ext cx="5314536" cy="1325563"/>
          </a:xfrm>
        </p:spPr>
        <p:txBody>
          <a:bodyPr>
            <a:normAutofit/>
          </a:bodyPr>
          <a:lstStyle/>
          <a:p>
            <a:r>
              <a:rPr lang="en-US" dirty="0"/>
              <a:t>Race, Ethnicity, and the Census</a:t>
            </a:r>
          </a:p>
        </p:txBody>
      </p:sp>
      <p:sp>
        <p:nvSpPr>
          <p:cNvPr id="3" name="Content Placeholder 2">
            <a:extLst>
              <a:ext uri="{FF2B5EF4-FFF2-40B4-BE49-F238E27FC236}">
                <a16:creationId xmlns:a16="http://schemas.microsoft.com/office/drawing/2014/main" id="{2583BC22-8D6B-4C2C-80C8-51E1747AD757}"/>
              </a:ext>
            </a:extLst>
          </p:cNvPr>
          <p:cNvSpPr>
            <a:spLocks noGrp="1"/>
          </p:cNvSpPr>
          <p:nvPr>
            <p:ph idx="1"/>
          </p:nvPr>
        </p:nvSpPr>
        <p:spPr>
          <a:xfrm>
            <a:off x="6096000" y="3111119"/>
            <a:ext cx="5314543" cy="1907921"/>
          </a:xfrm>
        </p:spPr>
        <p:txBody>
          <a:bodyPr anchor="t">
            <a:normAutofit/>
          </a:bodyPr>
          <a:lstStyle/>
          <a:p>
            <a:pPr marL="0" indent="0">
              <a:buNone/>
            </a:pPr>
            <a:r>
              <a:rPr lang="en-US" sz="3200" dirty="0"/>
              <a:t>Between 1930-1970: White and Other/All Other/Non-White</a:t>
            </a:r>
          </a:p>
          <a:p>
            <a:endParaRPr lang="en-US" sz="3200" dirty="0"/>
          </a:p>
        </p:txBody>
      </p:sp>
      <p:pic>
        <p:nvPicPr>
          <p:cNvPr id="4" name="Picture 3" descr="A picture containing photo&#10;&#10;Description generated with very high confidence">
            <a:extLst>
              <a:ext uri="{FF2B5EF4-FFF2-40B4-BE49-F238E27FC236}">
                <a16:creationId xmlns:a16="http://schemas.microsoft.com/office/drawing/2014/main" id="{87E9CDC4-BB4F-408E-BAD9-492028A50DB4}"/>
              </a:ext>
            </a:extLst>
          </p:cNvPr>
          <p:cNvPicPr>
            <a:picLocks noChangeAspect="1"/>
          </p:cNvPicPr>
          <p:nvPr/>
        </p:nvPicPr>
        <p:blipFill>
          <a:blip r:embed="rId2"/>
          <a:stretch>
            <a:fillRect/>
          </a:stretch>
        </p:blipFill>
        <p:spPr>
          <a:xfrm>
            <a:off x="872904" y="875764"/>
            <a:ext cx="4085176" cy="5106471"/>
          </a:xfrm>
          <a:prstGeom prst="rect">
            <a:avLst/>
          </a:prstGeom>
        </p:spPr>
      </p:pic>
      <p:sp>
        <p:nvSpPr>
          <p:cNvPr id="7" name="TextBox 6">
            <a:extLst>
              <a:ext uri="{FF2B5EF4-FFF2-40B4-BE49-F238E27FC236}">
                <a16:creationId xmlns:a16="http://schemas.microsoft.com/office/drawing/2014/main" id="{25F5BB60-6959-4838-9DDF-B7C4DA1670D6}"/>
              </a:ext>
            </a:extLst>
          </p:cNvPr>
          <p:cNvSpPr txBox="1"/>
          <p:nvPr/>
        </p:nvSpPr>
        <p:spPr>
          <a:xfrm>
            <a:off x="90699" y="6380726"/>
            <a:ext cx="5257432" cy="369332"/>
          </a:xfrm>
          <a:prstGeom prst="rect">
            <a:avLst/>
          </a:prstGeom>
          <a:noFill/>
        </p:spPr>
        <p:txBody>
          <a:bodyPr wrap="square" rtlCol="0">
            <a:spAutoFit/>
          </a:bodyPr>
          <a:lstStyle/>
          <a:p>
            <a:r>
              <a:rPr lang="en-US" sz="900"/>
              <a:t>Parvanta, C., Nelson, D., &amp; Harner, R. (2018). </a:t>
            </a:r>
            <a:r>
              <a:rPr lang="en-US" sz="900" i="1"/>
              <a:t>Public Health Communication Critical Tools and Strategies</a:t>
            </a:r>
            <a:r>
              <a:rPr lang="en-US" sz="900"/>
              <a:t>. Burlington, MA: Jones &amp; Bartlett Learning, LLC</a:t>
            </a:r>
            <a:endParaRPr lang="en-US" sz="900" dirty="0"/>
          </a:p>
        </p:txBody>
      </p:sp>
    </p:spTree>
    <p:extLst>
      <p:ext uri="{BB962C8B-B14F-4D97-AF65-F5344CB8AC3E}">
        <p14:creationId xmlns:p14="http://schemas.microsoft.com/office/powerpoint/2010/main" val="916936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12E8-8C77-439A-B22F-B521CDD287AD}"/>
              </a:ext>
            </a:extLst>
          </p:cNvPr>
          <p:cNvSpPr>
            <a:spLocks noGrp="1"/>
          </p:cNvSpPr>
          <p:nvPr>
            <p:ph type="title"/>
          </p:nvPr>
        </p:nvSpPr>
        <p:spPr>
          <a:xfrm>
            <a:off x="762001" y="132765"/>
            <a:ext cx="5314536" cy="1325563"/>
          </a:xfrm>
        </p:spPr>
        <p:txBody>
          <a:bodyPr>
            <a:normAutofit/>
          </a:bodyPr>
          <a:lstStyle/>
          <a:p>
            <a:r>
              <a:rPr lang="en-US" dirty="0"/>
              <a:t>Race, Ethnicity, and the Census</a:t>
            </a:r>
          </a:p>
        </p:txBody>
      </p:sp>
      <p:pic>
        <p:nvPicPr>
          <p:cNvPr id="4" name="Picture 3" descr="Two people standing in front of a building&#10;&#10;Description generated with high confidence">
            <a:extLst>
              <a:ext uri="{FF2B5EF4-FFF2-40B4-BE49-F238E27FC236}">
                <a16:creationId xmlns:a16="http://schemas.microsoft.com/office/drawing/2014/main" id="{31214E76-538C-4389-88A2-0275BF12D012}"/>
              </a:ext>
            </a:extLst>
          </p:cNvPr>
          <p:cNvPicPr>
            <a:picLocks noChangeAspect="1"/>
          </p:cNvPicPr>
          <p:nvPr/>
        </p:nvPicPr>
        <p:blipFill rotWithShape="1">
          <a:blip r:embed="rId2"/>
          <a:srcRect r="1" b="2933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6" name="TextBox 5">
            <a:extLst>
              <a:ext uri="{FF2B5EF4-FFF2-40B4-BE49-F238E27FC236}">
                <a16:creationId xmlns:a16="http://schemas.microsoft.com/office/drawing/2014/main" id="{DD334A14-C525-4A11-B1D9-22A6BDC0FE87}"/>
              </a:ext>
            </a:extLst>
          </p:cNvPr>
          <p:cNvSpPr txBox="1"/>
          <p:nvPr/>
        </p:nvSpPr>
        <p:spPr>
          <a:xfrm>
            <a:off x="6842354" y="6361908"/>
            <a:ext cx="5257432" cy="369332"/>
          </a:xfrm>
          <a:prstGeom prst="rect">
            <a:avLst/>
          </a:prstGeom>
          <a:noFill/>
        </p:spPr>
        <p:txBody>
          <a:bodyPr wrap="square" rtlCol="0">
            <a:spAutoFit/>
          </a:bodyPr>
          <a:lstStyle/>
          <a:p>
            <a:r>
              <a:rPr lang="en-US" sz="900" dirty="0" err="1"/>
              <a:t>Parvanta</a:t>
            </a:r>
            <a:r>
              <a:rPr lang="en-US" sz="900" dirty="0"/>
              <a:t>, C., Nelson, D., &amp; </a:t>
            </a:r>
            <a:r>
              <a:rPr lang="en-US" sz="900" dirty="0" err="1"/>
              <a:t>Harner</a:t>
            </a:r>
            <a:r>
              <a:rPr lang="en-US" sz="900" dirty="0"/>
              <a:t>, R. (2018). </a:t>
            </a:r>
            <a:r>
              <a:rPr lang="en-US" sz="900" i="1" dirty="0"/>
              <a:t>Public Health Communication Critical Tools and Strategies</a:t>
            </a:r>
            <a:r>
              <a:rPr lang="en-US" sz="900" dirty="0"/>
              <a:t>. Burlington, MA: Jones &amp; Bartlett Learning, LLC</a:t>
            </a:r>
          </a:p>
        </p:txBody>
      </p:sp>
      <p:graphicFrame>
        <p:nvGraphicFramePr>
          <p:cNvPr id="11" name="Content Placeholder 2">
            <a:extLst>
              <a:ext uri="{FF2B5EF4-FFF2-40B4-BE49-F238E27FC236}">
                <a16:creationId xmlns:a16="http://schemas.microsoft.com/office/drawing/2014/main" id="{45E98D15-A243-C184-D803-A42ABEFAD44D}"/>
              </a:ext>
            </a:extLst>
          </p:cNvPr>
          <p:cNvGraphicFramePr/>
          <p:nvPr/>
        </p:nvGraphicFramePr>
        <p:xfrm>
          <a:off x="762001" y="2326640"/>
          <a:ext cx="5628639" cy="3876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4125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79EC1-5231-8789-27C9-7DDE6058FB80}"/>
              </a:ext>
            </a:extLst>
          </p:cNvPr>
          <p:cNvSpPr>
            <a:spLocks noGrp="1"/>
          </p:cNvSpPr>
          <p:nvPr>
            <p:ph type="title"/>
          </p:nvPr>
        </p:nvSpPr>
        <p:spPr/>
        <p:txBody>
          <a:bodyPr/>
          <a:lstStyle/>
          <a:p>
            <a:r>
              <a:rPr lang="en-US" dirty="0"/>
              <a:t>Office of Management and Budget (OMB) Standards</a:t>
            </a:r>
          </a:p>
        </p:txBody>
      </p:sp>
      <p:sp>
        <p:nvSpPr>
          <p:cNvPr id="3" name="Content Placeholder 2">
            <a:extLst>
              <a:ext uri="{FF2B5EF4-FFF2-40B4-BE49-F238E27FC236}">
                <a16:creationId xmlns:a16="http://schemas.microsoft.com/office/drawing/2014/main" id="{ADDD3D8F-1C41-414D-5457-4CB03CC81075}"/>
              </a:ext>
            </a:extLst>
          </p:cNvPr>
          <p:cNvSpPr>
            <a:spLocks noGrp="1"/>
          </p:cNvSpPr>
          <p:nvPr>
            <p:ph sz="half" idx="1"/>
          </p:nvPr>
        </p:nvSpPr>
        <p:spPr/>
        <p:txBody>
          <a:bodyPr/>
          <a:lstStyle/>
          <a:p>
            <a:r>
              <a:rPr lang="en-US" dirty="0"/>
              <a:t>Ethnic Categories</a:t>
            </a:r>
          </a:p>
          <a:p>
            <a:pPr lvl="1"/>
            <a:r>
              <a:rPr lang="en-US" dirty="0"/>
              <a:t>Hispanic or Latino</a:t>
            </a:r>
          </a:p>
          <a:p>
            <a:r>
              <a:rPr lang="en-US" dirty="0"/>
              <a:t>Racial Categories</a:t>
            </a:r>
          </a:p>
          <a:p>
            <a:pPr lvl="1"/>
            <a:r>
              <a:rPr lang="en-US" dirty="0"/>
              <a:t>American Indian or Alaska Native</a:t>
            </a:r>
          </a:p>
          <a:p>
            <a:pPr lvl="1"/>
            <a:r>
              <a:rPr lang="en-US" dirty="0"/>
              <a:t>Asian</a:t>
            </a:r>
          </a:p>
          <a:p>
            <a:pPr lvl="1"/>
            <a:r>
              <a:rPr lang="en-US" dirty="0"/>
              <a:t>Black or African American</a:t>
            </a:r>
          </a:p>
          <a:p>
            <a:pPr lvl="1"/>
            <a:r>
              <a:rPr lang="en-US" dirty="0"/>
              <a:t>Native Hawaiian or Other Pacific Islander</a:t>
            </a:r>
          </a:p>
          <a:p>
            <a:pPr lvl="1"/>
            <a:r>
              <a:rPr lang="en-US" dirty="0"/>
              <a:t>White</a:t>
            </a:r>
          </a:p>
        </p:txBody>
      </p:sp>
      <p:sp>
        <p:nvSpPr>
          <p:cNvPr id="4" name="Content Placeholder 3">
            <a:extLst>
              <a:ext uri="{FF2B5EF4-FFF2-40B4-BE49-F238E27FC236}">
                <a16:creationId xmlns:a16="http://schemas.microsoft.com/office/drawing/2014/main" id="{AFB03F04-AC2B-8A1B-E51C-6447851672A3}"/>
              </a:ext>
            </a:extLst>
          </p:cNvPr>
          <p:cNvSpPr>
            <a:spLocks noGrp="1"/>
          </p:cNvSpPr>
          <p:nvPr>
            <p:ph sz="half" idx="2"/>
          </p:nvPr>
        </p:nvSpPr>
        <p:spPr/>
        <p:txBody>
          <a:bodyPr/>
          <a:lstStyle/>
          <a:p>
            <a:r>
              <a:rPr lang="en-US" dirty="0"/>
              <a:t>The race and ethnic categories are presented as separate questions, and individuals can select multiple racial categories. The OMB standards have one category for ethnicity—Hispanic or Latino—and five minimum categories for data on race.</a:t>
            </a:r>
          </a:p>
        </p:txBody>
      </p:sp>
      <p:sp>
        <p:nvSpPr>
          <p:cNvPr id="6" name="TextBox 5">
            <a:extLst>
              <a:ext uri="{FF2B5EF4-FFF2-40B4-BE49-F238E27FC236}">
                <a16:creationId xmlns:a16="http://schemas.microsoft.com/office/drawing/2014/main" id="{8CD16A64-F8E8-2C94-27F2-DCC1FCF62DC7}"/>
              </a:ext>
            </a:extLst>
          </p:cNvPr>
          <p:cNvSpPr txBox="1"/>
          <p:nvPr/>
        </p:nvSpPr>
        <p:spPr>
          <a:xfrm>
            <a:off x="6565105" y="6265590"/>
            <a:ext cx="4816893" cy="246221"/>
          </a:xfrm>
          <a:prstGeom prst="rect">
            <a:avLst/>
          </a:prstGeom>
          <a:noFill/>
        </p:spPr>
        <p:txBody>
          <a:bodyPr wrap="square">
            <a:spAutoFit/>
          </a:bodyPr>
          <a:lstStyle/>
          <a:p>
            <a:r>
              <a:rPr lang="en-US" sz="1000" dirty="0">
                <a:hlinkClick r:id="rId2"/>
              </a:rPr>
              <a:t>https://www.govinfo.gov/content/pkg/FR-1997-10-30/pdf/97-28653.pdf</a:t>
            </a:r>
            <a:r>
              <a:rPr lang="en-US" sz="1000" dirty="0"/>
              <a:t> </a:t>
            </a:r>
          </a:p>
        </p:txBody>
      </p:sp>
    </p:spTree>
    <p:extLst>
      <p:ext uri="{BB962C8B-B14F-4D97-AF65-F5344CB8AC3E}">
        <p14:creationId xmlns:p14="http://schemas.microsoft.com/office/powerpoint/2010/main" val="1723530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C8CE9D-5F57-4498-9F3A-F83CD95F3BB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784252" y="194461"/>
            <a:ext cx="8623495" cy="6469078"/>
          </a:xfrm>
        </p:spPr>
      </p:pic>
    </p:spTree>
    <p:extLst>
      <p:ext uri="{BB962C8B-B14F-4D97-AF65-F5344CB8AC3E}">
        <p14:creationId xmlns:p14="http://schemas.microsoft.com/office/powerpoint/2010/main" val="1059044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kaiserfamilyfoundation.files.wordpress.com/2018/08/8396-03-figure-2.png">
            <a:extLst>
              <a:ext uri="{FF2B5EF4-FFF2-40B4-BE49-F238E27FC236}">
                <a16:creationId xmlns:a16="http://schemas.microsoft.com/office/drawing/2014/main" id="{96C15FAA-BFE2-4267-8FBC-80C19494CB6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844436" y="239745"/>
            <a:ext cx="8503127" cy="637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341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174</TotalTime>
  <Words>2381</Words>
  <Application>Microsoft Office PowerPoint</Application>
  <PresentationFormat>Widescreen</PresentationFormat>
  <Paragraphs>193</Paragraphs>
  <Slides>42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Century Gothic</vt:lpstr>
      <vt:lpstr>Segoe UI</vt:lpstr>
      <vt:lpstr>Wingdings 2</vt:lpstr>
      <vt:lpstr>Quotable</vt:lpstr>
      <vt:lpstr>Health Disparities, Inequities, and Inequalities</vt:lpstr>
      <vt:lpstr>Agenda</vt:lpstr>
      <vt:lpstr>Race, Ethnicity, and the Census</vt:lpstr>
      <vt:lpstr>Race, Ethnicity, and the Census</vt:lpstr>
      <vt:lpstr>Race, Ethnicity, and the Census</vt:lpstr>
      <vt:lpstr>Race, Ethnicity, and the Census</vt:lpstr>
      <vt:lpstr>Office of Management and Budget (OMB) Standards</vt:lpstr>
      <vt:lpstr>PowerPoint Presentation</vt:lpstr>
      <vt:lpstr>PowerPoint Presentation</vt:lpstr>
      <vt:lpstr>Terms and Definitions</vt:lpstr>
      <vt:lpstr>Defining Health Disparities</vt:lpstr>
      <vt:lpstr>Health Inequalities</vt:lpstr>
      <vt:lpstr>Health Inequalities</vt:lpstr>
      <vt:lpstr>Health Equity</vt:lpstr>
      <vt:lpstr>Defining Health Disparities</vt:lpstr>
      <vt:lpstr>Defining Health Disparities</vt:lpstr>
      <vt:lpstr>Defining Health Disparities</vt:lpstr>
      <vt:lpstr>Defining Health Disparities</vt:lpstr>
      <vt:lpstr>Disparities</vt:lpstr>
      <vt:lpstr>Disparities</vt:lpstr>
      <vt:lpstr>The Landmark Report</vt:lpstr>
      <vt:lpstr>Report of the Secretary's Task Force on Black and Minority Health (Heckler Report)</vt:lpstr>
      <vt:lpstr>Heckler Report</vt:lpstr>
      <vt:lpstr>Heckler Report – The Recommendations</vt:lpstr>
      <vt:lpstr>Heckler Report - Impact</vt:lpstr>
      <vt:lpstr>Black Population Before and After Heckler Report (Census Years 1980 and 2010)</vt:lpstr>
      <vt:lpstr>U.S. Black Population, 1980 vs. 2010</vt:lpstr>
      <vt:lpstr>Geographic Distribution of the U.S. Black Population</vt:lpstr>
      <vt:lpstr>Health of the Black Population in the United States</vt:lpstr>
      <vt:lpstr>Health of the Black Population in the United States</vt:lpstr>
      <vt:lpstr>Health Equity</vt:lpstr>
      <vt:lpstr>Health Equity</vt:lpstr>
      <vt:lpstr>PowerPoint Presentation</vt:lpstr>
      <vt:lpstr>PowerPoint Presentation</vt:lpstr>
      <vt:lpstr>Health Equity Example</vt:lpstr>
      <vt:lpstr>Health Equity and You</vt:lpstr>
      <vt:lpstr>Simply Put</vt:lpstr>
      <vt:lpstr>Simply Put</vt:lpstr>
      <vt:lpstr>Simply Put</vt:lpstr>
      <vt:lpstr>What You Can Do to Promote Health Equity</vt:lpstr>
      <vt:lpstr>Questions</vt:lpstr>
      <vt:lpstr>Health Equity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Disparities, Inequities, and Inequalities</dc:title>
  <dc:creator>Henderson, Kimberly (DOH)</dc:creator>
  <cp:lastModifiedBy>Henderson, Kimberly (DOH)</cp:lastModifiedBy>
  <cp:revision>1</cp:revision>
  <dcterms:created xsi:type="dcterms:W3CDTF">2023-03-15T01:48:40Z</dcterms:created>
  <dcterms:modified xsi:type="dcterms:W3CDTF">2023-03-15T04:46:13Z</dcterms:modified>
</cp:coreProperties>
</file>